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2" r:id="rId2"/>
  </p:sldMasterIdLst>
  <p:notesMasterIdLst>
    <p:notesMasterId r:id="rId49"/>
  </p:notesMasterIdLst>
  <p:sldIdLst>
    <p:sldId id="257" r:id="rId3"/>
    <p:sldId id="302" r:id="rId4"/>
    <p:sldId id="402" r:id="rId5"/>
    <p:sldId id="398" r:id="rId6"/>
    <p:sldId id="367" r:id="rId7"/>
    <p:sldId id="368" r:id="rId8"/>
    <p:sldId id="369" r:id="rId9"/>
    <p:sldId id="371" r:id="rId10"/>
    <p:sldId id="374" r:id="rId11"/>
    <p:sldId id="375" r:id="rId12"/>
    <p:sldId id="376" r:id="rId13"/>
    <p:sldId id="381" r:id="rId14"/>
    <p:sldId id="385" r:id="rId15"/>
    <p:sldId id="397" r:id="rId16"/>
    <p:sldId id="349" r:id="rId17"/>
    <p:sldId id="351" r:id="rId18"/>
    <p:sldId id="350" r:id="rId19"/>
    <p:sldId id="352" r:id="rId20"/>
    <p:sldId id="353" r:id="rId21"/>
    <p:sldId id="354" r:id="rId22"/>
    <p:sldId id="318" r:id="rId23"/>
    <p:sldId id="355" r:id="rId24"/>
    <p:sldId id="321" r:id="rId25"/>
    <p:sldId id="323" r:id="rId26"/>
    <p:sldId id="324" r:id="rId27"/>
    <p:sldId id="325" r:id="rId28"/>
    <p:sldId id="326" r:id="rId29"/>
    <p:sldId id="327" r:id="rId30"/>
    <p:sldId id="328" r:id="rId31"/>
    <p:sldId id="331" r:id="rId32"/>
    <p:sldId id="332" r:id="rId33"/>
    <p:sldId id="358" r:id="rId34"/>
    <p:sldId id="400" r:id="rId35"/>
    <p:sldId id="396" r:id="rId36"/>
    <p:sldId id="342" r:id="rId37"/>
    <p:sldId id="344" r:id="rId38"/>
    <p:sldId id="345" r:id="rId39"/>
    <p:sldId id="401" r:id="rId40"/>
    <p:sldId id="337" r:id="rId41"/>
    <p:sldId id="399" r:id="rId42"/>
    <p:sldId id="360" r:id="rId43"/>
    <p:sldId id="361" r:id="rId44"/>
    <p:sldId id="362" r:id="rId45"/>
    <p:sldId id="363" r:id="rId46"/>
    <p:sldId id="308" r:id="rId47"/>
    <p:sldId id="33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221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2EA7B-AF06-4662-8A4E-8DF1623540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5F4316F-DA42-4363-95F3-CB5619C0D5E9}">
      <dgm:prSet phldrT="[Text]"/>
      <dgm:spPr/>
      <dgm:t>
        <a:bodyPr/>
        <a:lstStyle/>
        <a:p>
          <a:r>
            <a:rPr lang="en-US" dirty="0"/>
            <a:t>Squeezenet1.1.caffemodel</a:t>
          </a:r>
        </a:p>
      </dgm:t>
    </dgm:pt>
    <dgm:pt modelId="{B4E0978A-D155-4DC9-BB2A-3F0FD50D5881}" type="parTrans" cxnId="{822DEBD6-63B8-48D8-BF7E-83984576B40B}">
      <dgm:prSet/>
      <dgm:spPr/>
      <dgm:t>
        <a:bodyPr/>
        <a:lstStyle/>
        <a:p>
          <a:endParaRPr lang="en-US"/>
        </a:p>
      </dgm:t>
    </dgm:pt>
    <dgm:pt modelId="{25420348-0107-47FC-BE49-811189869B5E}" type="sibTrans" cxnId="{822DEBD6-63B8-48D8-BF7E-83984576B40B}">
      <dgm:prSet/>
      <dgm:spPr/>
      <dgm:t>
        <a:bodyPr/>
        <a:lstStyle/>
        <a:p>
          <a:endParaRPr lang="en-US"/>
        </a:p>
      </dgm:t>
    </dgm:pt>
    <dgm:pt modelId="{5BA5A198-BC80-4FA8-9705-8FA9F5999B3E}">
      <dgm:prSet phldrT="[Text]"/>
      <dgm:spPr/>
      <dgm:t>
        <a:bodyPr/>
        <a:lstStyle/>
        <a:p>
          <a:r>
            <a:rPr lang="en-US" dirty="0"/>
            <a:t>Squeezenet1.1.bin</a:t>
          </a:r>
        </a:p>
      </dgm:t>
    </dgm:pt>
    <dgm:pt modelId="{4D6B750B-97B9-4A14-B91D-26E26B9130F1}" type="parTrans" cxnId="{013EFBDC-D3AC-4CD5-A992-5DFB16EDB5D5}">
      <dgm:prSet/>
      <dgm:spPr/>
      <dgm:t>
        <a:bodyPr/>
        <a:lstStyle/>
        <a:p>
          <a:endParaRPr lang="en-US"/>
        </a:p>
      </dgm:t>
    </dgm:pt>
    <dgm:pt modelId="{F3F78A7B-688F-4967-9883-4B1B8B51A6E0}" type="sibTrans" cxnId="{013EFBDC-D3AC-4CD5-A992-5DFB16EDB5D5}">
      <dgm:prSet/>
      <dgm:spPr/>
      <dgm:t>
        <a:bodyPr/>
        <a:lstStyle/>
        <a:p>
          <a:endParaRPr lang="en-US"/>
        </a:p>
      </dgm:t>
    </dgm:pt>
    <dgm:pt modelId="{D91511B9-B244-4CBA-A1D0-837AFE993BB6}" type="pres">
      <dgm:prSet presAssocID="{C682EA7B-AF06-4662-8A4E-8DF1623540E6}" presName="Name0" presStyleCnt="0">
        <dgm:presLayoutVars>
          <dgm:dir/>
          <dgm:resizeHandles val="exact"/>
        </dgm:presLayoutVars>
      </dgm:prSet>
      <dgm:spPr/>
    </dgm:pt>
    <dgm:pt modelId="{4FD6A3C1-6413-4282-A7A0-23138D795BCF}" type="pres">
      <dgm:prSet presAssocID="{25F4316F-DA42-4363-95F3-CB5619C0D5E9}" presName="node" presStyleLbl="node1" presStyleIdx="0" presStyleCnt="2">
        <dgm:presLayoutVars>
          <dgm:bulletEnabled val="1"/>
        </dgm:presLayoutVars>
      </dgm:prSet>
      <dgm:spPr/>
    </dgm:pt>
    <dgm:pt modelId="{949614B1-4D6A-4547-B69F-22E27C228266}" type="pres">
      <dgm:prSet presAssocID="{25420348-0107-47FC-BE49-811189869B5E}" presName="sibTrans" presStyleLbl="sibTrans2D1" presStyleIdx="0" presStyleCnt="1"/>
      <dgm:spPr/>
    </dgm:pt>
    <dgm:pt modelId="{4A1038D4-88E0-4471-AA31-9F0DD73EEECB}" type="pres">
      <dgm:prSet presAssocID="{25420348-0107-47FC-BE49-811189869B5E}" presName="connectorText" presStyleLbl="sibTrans2D1" presStyleIdx="0" presStyleCnt="1"/>
      <dgm:spPr/>
    </dgm:pt>
    <dgm:pt modelId="{D7436BD5-7C72-445A-B43C-9E41E8752C00}" type="pres">
      <dgm:prSet presAssocID="{5BA5A198-BC80-4FA8-9705-8FA9F5999B3E}" presName="node" presStyleLbl="node1" presStyleIdx="1" presStyleCnt="2">
        <dgm:presLayoutVars>
          <dgm:bulletEnabled val="1"/>
        </dgm:presLayoutVars>
      </dgm:prSet>
      <dgm:spPr/>
    </dgm:pt>
  </dgm:ptLst>
  <dgm:cxnLst>
    <dgm:cxn modelId="{1DCA701C-7510-49D0-B9AC-6F94B99B11F8}" type="presOf" srcId="{C682EA7B-AF06-4662-8A4E-8DF1623540E6}" destId="{D91511B9-B244-4CBA-A1D0-837AFE993BB6}" srcOrd="0" destOrd="0" presId="urn:microsoft.com/office/officeart/2005/8/layout/process1"/>
    <dgm:cxn modelId="{F642C221-A781-4AB1-86DA-4B095D72DB80}" type="presOf" srcId="{25420348-0107-47FC-BE49-811189869B5E}" destId="{949614B1-4D6A-4547-B69F-22E27C228266}" srcOrd="0" destOrd="0" presId="urn:microsoft.com/office/officeart/2005/8/layout/process1"/>
    <dgm:cxn modelId="{86B88933-0FF8-4110-8425-9BB94630E417}" type="presOf" srcId="{25F4316F-DA42-4363-95F3-CB5619C0D5E9}" destId="{4FD6A3C1-6413-4282-A7A0-23138D795BCF}" srcOrd="0" destOrd="0" presId="urn:microsoft.com/office/officeart/2005/8/layout/process1"/>
    <dgm:cxn modelId="{8A3EA6AF-7DE9-46CB-9918-51099AC42475}" type="presOf" srcId="{25420348-0107-47FC-BE49-811189869B5E}" destId="{4A1038D4-88E0-4471-AA31-9F0DD73EEECB}" srcOrd="1" destOrd="0" presId="urn:microsoft.com/office/officeart/2005/8/layout/process1"/>
    <dgm:cxn modelId="{CA9FA1BE-7790-4FD4-A10B-33FF836C8F49}" type="presOf" srcId="{5BA5A198-BC80-4FA8-9705-8FA9F5999B3E}" destId="{D7436BD5-7C72-445A-B43C-9E41E8752C00}" srcOrd="0" destOrd="0" presId="urn:microsoft.com/office/officeart/2005/8/layout/process1"/>
    <dgm:cxn modelId="{822DEBD6-63B8-48D8-BF7E-83984576B40B}" srcId="{C682EA7B-AF06-4662-8A4E-8DF1623540E6}" destId="{25F4316F-DA42-4363-95F3-CB5619C0D5E9}" srcOrd="0" destOrd="0" parTransId="{B4E0978A-D155-4DC9-BB2A-3F0FD50D5881}" sibTransId="{25420348-0107-47FC-BE49-811189869B5E}"/>
    <dgm:cxn modelId="{013EFBDC-D3AC-4CD5-A992-5DFB16EDB5D5}" srcId="{C682EA7B-AF06-4662-8A4E-8DF1623540E6}" destId="{5BA5A198-BC80-4FA8-9705-8FA9F5999B3E}" srcOrd="1" destOrd="0" parTransId="{4D6B750B-97B9-4A14-B91D-26E26B9130F1}" sibTransId="{F3F78A7B-688F-4967-9883-4B1B8B51A6E0}"/>
    <dgm:cxn modelId="{29197CD2-7E81-4F23-A762-BB5A545F14ED}" type="presParOf" srcId="{D91511B9-B244-4CBA-A1D0-837AFE993BB6}" destId="{4FD6A3C1-6413-4282-A7A0-23138D795BCF}" srcOrd="0" destOrd="0" presId="urn:microsoft.com/office/officeart/2005/8/layout/process1"/>
    <dgm:cxn modelId="{1AF875B1-9596-4D03-BDD2-65240DAA7AA5}" type="presParOf" srcId="{D91511B9-B244-4CBA-A1D0-837AFE993BB6}" destId="{949614B1-4D6A-4547-B69F-22E27C228266}" srcOrd="1" destOrd="0" presId="urn:microsoft.com/office/officeart/2005/8/layout/process1"/>
    <dgm:cxn modelId="{3B888F7F-F9AD-4DD8-8F4A-9D06EC8F96A0}" type="presParOf" srcId="{949614B1-4D6A-4547-B69F-22E27C228266}" destId="{4A1038D4-88E0-4471-AA31-9F0DD73EEECB}" srcOrd="0" destOrd="0" presId="urn:microsoft.com/office/officeart/2005/8/layout/process1"/>
    <dgm:cxn modelId="{7A70A190-5920-43EC-B562-6E922C65FCA7}" type="presParOf" srcId="{D91511B9-B244-4CBA-A1D0-837AFE993BB6}" destId="{D7436BD5-7C72-445A-B43C-9E41E8752C0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82EA7B-AF06-4662-8A4E-8DF1623540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5F4316F-DA42-4363-95F3-CB5619C0D5E9}">
      <dgm:prSet phldrT="[Text]"/>
      <dgm:spPr/>
      <dgm:t>
        <a:bodyPr/>
        <a:lstStyle/>
        <a:p>
          <a:r>
            <a:rPr lang="en-US" dirty="0"/>
            <a:t>Squeezenet1.1.prototxt</a:t>
          </a:r>
        </a:p>
      </dgm:t>
    </dgm:pt>
    <dgm:pt modelId="{B4E0978A-D155-4DC9-BB2A-3F0FD50D5881}" type="parTrans" cxnId="{822DEBD6-63B8-48D8-BF7E-83984576B40B}">
      <dgm:prSet/>
      <dgm:spPr/>
      <dgm:t>
        <a:bodyPr/>
        <a:lstStyle/>
        <a:p>
          <a:endParaRPr lang="en-US"/>
        </a:p>
      </dgm:t>
    </dgm:pt>
    <dgm:pt modelId="{25420348-0107-47FC-BE49-811189869B5E}" type="sibTrans" cxnId="{822DEBD6-63B8-48D8-BF7E-83984576B40B}">
      <dgm:prSet/>
      <dgm:spPr/>
      <dgm:t>
        <a:bodyPr/>
        <a:lstStyle/>
        <a:p>
          <a:endParaRPr lang="en-US"/>
        </a:p>
      </dgm:t>
    </dgm:pt>
    <dgm:pt modelId="{5BA5A198-BC80-4FA8-9705-8FA9F5999B3E}">
      <dgm:prSet phldrT="[Text]"/>
      <dgm:spPr/>
      <dgm:t>
        <a:bodyPr/>
        <a:lstStyle/>
        <a:p>
          <a:r>
            <a:rPr lang="en-US" dirty="0"/>
            <a:t>Squeezenet1.1.xml</a:t>
          </a:r>
        </a:p>
      </dgm:t>
    </dgm:pt>
    <dgm:pt modelId="{4D6B750B-97B9-4A14-B91D-26E26B9130F1}" type="parTrans" cxnId="{013EFBDC-D3AC-4CD5-A992-5DFB16EDB5D5}">
      <dgm:prSet/>
      <dgm:spPr/>
      <dgm:t>
        <a:bodyPr/>
        <a:lstStyle/>
        <a:p>
          <a:endParaRPr lang="en-US"/>
        </a:p>
      </dgm:t>
    </dgm:pt>
    <dgm:pt modelId="{F3F78A7B-688F-4967-9883-4B1B8B51A6E0}" type="sibTrans" cxnId="{013EFBDC-D3AC-4CD5-A992-5DFB16EDB5D5}">
      <dgm:prSet/>
      <dgm:spPr/>
      <dgm:t>
        <a:bodyPr/>
        <a:lstStyle/>
        <a:p>
          <a:endParaRPr lang="en-US"/>
        </a:p>
      </dgm:t>
    </dgm:pt>
    <dgm:pt modelId="{D91511B9-B244-4CBA-A1D0-837AFE993BB6}" type="pres">
      <dgm:prSet presAssocID="{C682EA7B-AF06-4662-8A4E-8DF1623540E6}" presName="Name0" presStyleCnt="0">
        <dgm:presLayoutVars>
          <dgm:dir/>
          <dgm:resizeHandles val="exact"/>
        </dgm:presLayoutVars>
      </dgm:prSet>
      <dgm:spPr/>
    </dgm:pt>
    <dgm:pt modelId="{4FD6A3C1-6413-4282-A7A0-23138D795BCF}" type="pres">
      <dgm:prSet presAssocID="{25F4316F-DA42-4363-95F3-CB5619C0D5E9}" presName="node" presStyleLbl="node1" presStyleIdx="0" presStyleCnt="2">
        <dgm:presLayoutVars>
          <dgm:bulletEnabled val="1"/>
        </dgm:presLayoutVars>
      </dgm:prSet>
      <dgm:spPr/>
    </dgm:pt>
    <dgm:pt modelId="{949614B1-4D6A-4547-B69F-22E27C228266}" type="pres">
      <dgm:prSet presAssocID="{25420348-0107-47FC-BE49-811189869B5E}" presName="sibTrans" presStyleLbl="sibTrans2D1" presStyleIdx="0" presStyleCnt="1"/>
      <dgm:spPr/>
    </dgm:pt>
    <dgm:pt modelId="{4A1038D4-88E0-4471-AA31-9F0DD73EEECB}" type="pres">
      <dgm:prSet presAssocID="{25420348-0107-47FC-BE49-811189869B5E}" presName="connectorText" presStyleLbl="sibTrans2D1" presStyleIdx="0" presStyleCnt="1"/>
      <dgm:spPr/>
    </dgm:pt>
    <dgm:pt modelId="{D7436BD5-7C72-445A-B43C-9E41E8752C00}" type="pres">
      <dgm:prSet presAssocID="{5BA5A198-BC80-4FA8-9705-8FA9F5999B3E}" presName="node" presStyleLbl="node1" presStyleIdx="1" presStyleCnt="2">
        <dgm:presLayoutVars>
          <dgm:bulletEnabled val="1"/>
        </dgm:presLayoutVars>
      </dgm:prSet>
      <dgm:spPr/>
    </dgm:pt>
  </dgm:ptLst>
  <dgm:cxnLst>
    <dgm:cxn modelId="{B0D89677-0C9F-4341-9A87-79C167876E2F}" type="presOf" srcId="{C682EA7B-AF06-4662-8A4E-8DF1623540E6}" destId="{D91511B9-B244-4CBA-A1D0-837AFE993BB6}" srcOrd="0" destOrd="0" presId="urn:microsoft.com/office/officeart/2005/8/layout/process1"/>
    <dgm:cxn modelId="{ADD704A7-B7EF-4AE9-B9A3-112C4B1785DF}" type="presOf" srcId="{25420348-0107-47FC-BE49-811189869B5E}" destId="{4A1038D4-88E0-4471-AA31-9F0DD73EEECB}" srcOrd="1" destOrd="0" presId="urn:microsoft.com/office/officeart/2005/8/layout/process1"/>
    <dgm:cxn modelId="{02AD3DD1-0D36-49AB-A533-7196CF344570}" type="presOf" srcId="{5BA5A198-BC80-4FA8-9705-8FA9F5999B3E}" destId="{D7436BD5-7C72-445A-B43C-9E41E8752C00}" srcOrd="0" destOrd="0" presId="urn:microsoft.com/office/officeart/2005/8/layout/process1"/>
    <dgm:cxn modelId="{822DEBD6-63B8-48D8-BF7E-83984576B40B}" srcId="{C682EA7B-AF06-4662-8A4E-8DF1623540E6}" destId="{25F4316F-DA42-4363-95F3-CB5619C0D5E9}" srcOrd="0" destOrd="0" parTransId="{B4E0978A-D155-4DC9-BB2A-3F0FD50D5881}" sibTransId="{25420348-0107-47FC-BE49-811189869B5E}"/>
    <dgm:cxn modelId="{013EFBDC-D3AC-4CD5-A992-5DFB16EDB5D5}" srcId="{C682EA7B-AF06-4662-8A4E-8DF1623540E6}" destId="{5BA5A198-BC80-4FA8-9705-8FA9F5999B3E}" srcOrd="1" destOrd="0" parTransId="{4D6B750B-97B9-4A14-B91D-26E26B9130F1}" sibTransId="{F3F78A7B-688F-4967-9883-4B1B8B51A6E0}"/>
    <dgm:cxn modelId="{5AB2A4E4-C703-44F0-87D5-32C50155CA41}" type="presOf" srcId="{25420348-0107-47FC-BE49-811189869B5E}" destId="{949614B1-4D6A-4547-B69F-22E27C228266}" srcOrd="0" destOrd="0" presId="urn:microsoft.com/office/officeart/2005/8/layout/process1"/>
    <dgm:cxn modelId="{0BA352E9-F167-4D16-8E19-1773368D1688}" type="presOf" srcId="{25F4316F-DA42-4363-95F3-CB5619C0D5E9}" destId="{4FD6A3C1-6413-4282-A7A0-23138D795BCF}" srcOrd="0" destOrd="0" presId="urn:microsoft.com/office/officeart/2005/8/layout/process1"/>
    <dgm:cxn modelId="{B5E845D0-7E91-4E28-BCE0-227FB16C5810}" type="presParOf" srcId="{D91511B9-B244-4CBA-A1D0-837AFE993BB6}" destId="{4FD6A3C1-6413-4282-A7A0-23138D795BCF}" srcOrd="0" destOrd="0" presId="urn:microsoft.com/office/officeart/2005/8/layout/process1"/>
    <dgm:cxn modelId="{985276F3-507C-4255-9B88-3544D786002C}" type="presParOf" srcId="{D91511B9-B244-4CBA-A1D0-837AFE993BB6}" destId="{949614B1-4D6A-4547-B69F-22E27C228266}" srcOrd="1" destOrd="0" presId="urn:microsoft.com/office/officeart/2005/8/layout/process1"/>
    <dgm:cxn modelId="{5A9B55CF-360B-47EA-AC72-EE5A28D7A0AA}" type="presParOf" srcId="{949614B1-4D6A-4547-B69F-22E27C228266}" destId="{4A1038D4-88E0-4471-AA31-9F0DD73EEECB}" srcOrd="0" destOrd="0" presId="urn:microsoft.com/office/officeart/2005/8/layout/process1"/>
    <dgm:cxn modelId="{DDB77157-45B6-4BE0-95FA-351A3411823B}" type="presParOf" srcId="{D91511B9-B244-4CBA-A1D0-837AFE993BB6}" destId="{D7436BD5-7C72-445A-B43C-9E41E8752C0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6A3C1-6413-4282-A7A0-23138D795BCF}">
      <dsp:nvSpPr>
        <dsp:cNvPr id="0" name=""/>
        <dsp:cNvSpPr/>
      </dsp:nvSpPr>
      <dsp:spPr>
        <a:xfrm>
          <a:off x="1587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Squeezenet1.1.caffemodel</a:t>
          </a:r>
        </a:p>
      </dsp:txBody>
      <dsp:txXfrm>
        <a:off x="33393" y="31806"/>
        <a:ext cx="3321731" cy="1022323"/>
      </dsp:txXfrm>
    </dsp:sp>
    <dsp:sp modelId="{949614B1-4D6A-4547-B69F-22E27C228266}">
      <dsp:nvSpPr>
        <dsp:cNvPr id="0" name=""/>
        <dsp:cNvSpPr/>
      </dsp:nvSpPr>
      <dsp:spPr>
        <a:xfrm>
          <a:off x="3725465" y="123184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25465" y="291097"/>
        <a:ext cx="502384" cy="503739"/>
      </dsp:txXfrm>
    </dsp:sp>
    <dsp:sp modelId="{D7436BD5-7C72-445A-B43C-9E41E8752C00}">
      <dsp:nvSpPr>
        <dsp:cNvPr id="0" name=""/>
        <dsp:cNvSpPr/>
      </dsp:nvSpPr>
      <dsp:spPr>
        <a:xfrm>
          <a:off x="4741068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Squeezenet1.1.bin</a:t>
          </a:r>
        </a:p>
      </dsp:txBody>
      <dsp:txXfrm>
        <a:off x="4772874" y="31806"/>
        <a:ext cx="3321731" cy="1022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6A3C1-6413-4282-A7A0-23138D795BCF}">
      <dsp:nvSpPr>
        <dsp:cNvPr id="0" name=""/>
        <dsp:cNvSpPr/>
      </dsp:nvSpPr>
      <dsp:spPr>
        <a:xfrm>
          <a:off x="1587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Squeezenet1.1.prototxt</a:t>
          </a:r>
        </a:p>
      </dsp:txBody>
      <dsp:txXfrm>
        <a:off x="33393" y="31806"/>
        <a:ext cx="3321731" cy="1022323"/>
      </dsp:txXfrm>
    </dsp:sp>
    <dsp:sp modelId="{949614B1-4D6A-4547-B69F-22E27C228266}">
      <dsp:nvSpPr>
        <dsp:cNvPr id="0" name=""/>
        <dsp:cNvSpPr/>
      </dsp:nvSpPr>
      <dsp:spPr>
        <a:xfrm>
          <a:off x="3725465" y="123184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725465" y="291097"/>
        <a:ext cx="502384" cy="503739"/>
      </dsp:txXfrm>
    </dsp:sp>
    <dsp:sp modelId="{D7436BD5-7C72-445A-B43C-9E41E8752C00}">
      <dsp:nvSpPr>
        <dsp:cNvPr id="0" name=""/>
        <dsp:cNvSpPr/>
      </dsp:nvSpPr>
      <dsp:spPr>
        <a:xfrm>
          <a:off x="4741068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Squeezenet1.1.xml</a:t>
          </a:r>
        </a:p>
      </dsp:txBody>
      <dsp:txXfrm>
        <a:off x="4772874" y="31806"/>
        <a:ext cx="3321731" cy="1022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408AD-BA1C-6048-990F-4B05F08D39D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363B-7C77-DE48-8232-CBCF7DF30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gschwend.github.io/netscope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42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755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3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./SSD_GoogleNetV2_caffe/SSD_GoogleNetV2.caffemodel</a:t>
            </a:r>
          </a:p>
          <a:p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Read/visualize it here: </a:t>
            </a:r>
            <a:r>
              <a:rPr lang="en-US" sz="1800" dirty="0">
                <a:hlinkClick r:id="rId3"/>
              </a:rPr>
              <a:t>https://dgschwend.github.io/netscope)</a:t>
            </a:r>
            <a:endParaRPr lang="en-US" sz="1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3289F-6BC4-4BD9-9977-5BA834C4A0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8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0D368-9328-4346-A68A-77FAD192D19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80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86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2897E-1B9B-4D97-95E3-E7A13458A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1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89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784" marR="0" lvl="0" indent="-30478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Design and Train your network </a:t>
            </a:r>
          </a:p>
          <a:p>
            <a:pPr marL="304784" marR="0" lvl="0" indent="-30478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Convert &amp; Optimize your network</a:t>
            </a:r>
          </a:p>
          <a:p>
            <a:pPr marL="304784" marR="0" lvl="0" indent="-30478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Test and Validate on actual hardware/environment , Get Feedback: </a:t>
            </a:r>
          </a:p>
          <a:p>
            <a:pPr marL="914354" marR="0" lvl="1" indent="-30478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Wingdings" panose="05000000000000000000" pitchFamily="2" charset="2"/>
              </a:rPr>
              <a:t>is accuracy good?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performance good? What is the best batch?</a:t>
            </a:r>
          </a:p>
          <a:p>
            <a:pPr marL="304784" marR="0" lvl="0" indent="-30478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Deploy using your chosen IR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D363B-7C77-DE48-8232-CBCF7DF30D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D363B-7C77-DE48-8232-CBCF7DF30D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1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DA768-35A1-4D0E-8AC0-1F0A86DB6B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84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82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003C71"/>
                </a:solidFill>
              </a:rPr>
              <a:t>Demo: encode is faster w/HW acceleration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3C71"/>
                </a:solidFill>
              </a:rPr>
              <a:t>Machine learning is faster with Gen</a:t>
            </a:r>
            <a:r>
              <a:rPr lang="en-US" sz="1100" baseline="0" dirty="0">
                <a:solidFill>
                  <a:srgbClr val="003C71"/>
                </a:solidFill>
              </a:rPr>
              <a:t> and FPGAs as well as specialized HW</a:t>
            </a:r>
            <a:endParaRPr lang="en-US" sz="1100" dirty="0">
              <a:solidFill>
                <a:srgbClr val="003C71"/>
              </a:solidFill>
            </a:endParaRPr>
          </a:p>
          <a:p>
            <a:pPr marL="228600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pPr marL="228600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von Neumann architecture (1945)</a:t>
            </a:r>
          </a:p>
          <a:p>
            <a:pPr marL="228600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Superscalar era (1990s)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Instruction level parallelism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Data level parallelism (SIMD)</a:t>
            </a:r>
          </a:p>
          <a:p>
            <a:pPr marL="228600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Multicore era (2000s)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Homogeneous cores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Thread level parallelism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Diminishing returns</a:t>
            </a:r>
          </a:p>
          <a:p>
            <a:pPr marL="228600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(Then things get interesting!)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5. Heterogeneous era (today)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Multiple engines – use best match for the job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OpenCL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Highly used, large, well defined operations candidates for FF: Codecs, </a:t>
            </a:r>
            <a:r>
              <a:rPr lang="en-US" sz="1100" dirty="0" err="1">
                <a:solidFill>
                  <a:srgbClr val="003C71"/>
                </a:solidFill>
              </a:rPr>
              <a:t>img</a:t>
            </a:r>
            <a:r>
              <a:rPr lang="en-US" sz="1100" dirty="0">
                <a:solidFill>
                  <a:srgbClr val="003C71"/>
                </a:solidFill>
              </a:rPr>
              <a:t> processing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Great performance/power advantages</a:t>
            </a:r>
          </a:p>
          <a:p>
            <a:pPr lvl="1"/>
            <a:endParaRPr lang="en-US" sz="1100" dirty="0">
              <a:solidFill>
                <a:srgbClr val="003C71"/>
              </a:solidFill>
            </a:endParaRPr>
          </a:p>
          <a:p>
            <a:pPr lvl="1"/>
            <a:endParaRPr lang="en-US" sz="1100" dirty="0">
              <a:solidFill>
                <a:srgbClr val="003C71"/>
              </a:solidFill>
            </a:endParaRPr>
          </a:p>
          <a:p>
            <a:r>
              <a:rPr lang="en-US" sz="1100" dirty="0">
                <a:solidFill>
                  <a:srgbClr val="003C71"/>
                </a:solidFill>
              </a:rPr>
              <a:t>Quick demo: show HW acceleration vs. CPU here to illustrate that the perf improvement is disruptive and hard to ignore.  CPU is getting incremental perf improvements and power reductions.</a:t>
            </a:r>
          </a:p>
          <a:p>
            <a:pPr marL="685800" lvl="1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pPr marL="685800" lvl="1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endParaRPr lang="en-US" sz="1100" dirty="0">
              <a:solidFill>
                <a:srgbClr val="003C71"/>
              </a:solidFill>
            </a:endParaRPr>
          </a:p>
          <a:p>
            <a:endParaRPr lang="en-US" sz="1100" dirty="0">
              <a:solidFill>
                <a:srgbClr val="003C7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2A4F56-DC64-4EF1-87AC-4EC1C1CAA7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08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392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>
              <a:defRPr sz="3733" baseline="0">
                <a:latin typeface="Intel Clear Light" panose="020B0404020203020204" pitchFamily="34" charset="0"/>
              </a:defRPr>
            </a:lvl1pPr>
          </a:lstStyle>
          <a:p>
            <a:r>
              <a:rPr lang="en-US" dirty="0"/>
              <a:t>28pt Light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0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587" y="1169519"/>
            <a:ext cx="10515600" cy="5007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41587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26060B6-0D54-475B-9581-869E7AD54B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41987" y="6356351"/>
            <a:ext cx="4114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3987" y="6356351"/>
            <a:ext cx="2743200" cy="365125"/>
          </a:xfrm>
        </p:spPr>
        <p:txBody>
          <a:bodyPr/>
          <a:lstStyle/>
          <a:p>
            <a:fld id="{E1E3AF36-F969-4E42-9079-A702A99C87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6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4035"/>
            <a:ext cx="10972800" cy="105360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3268"/>
            <a:ext cx="1097280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492876"/>
            <a:ext cx="28448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C4F1DF-11D0-BB4C-AF78-DC7F5683454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712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0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2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1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02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71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29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24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52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98197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39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658072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0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13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82" y="2145138"/>
            <a:ext cx="2896684" cy="2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9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/>
              <a:t>Insert Poll Question here…</a:t>
            </a:r>
          </a:p>
        </p:txBody>
      </p:sp>
    </p:spTree>
    <p:extLst>
      <p:ext uri="{BB962C8B-B14F-4D97-AF65-F5344CB8AC3E}">
        <p14:creationId xmlns:p14="http://schemas.microsoft.com/office/powerpoint/2010/main" val="2082104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324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4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8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7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21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9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48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740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>
              <a:defRPr sz="3733" baseline="0">
                <a:latin typeface="Intel Clear Light" panose="020B0404020203020204" pitchFamily="34" charset="0"/>
              </a:defRPr>
            </a:lvl1pPr>
          </a:lstStyle>
          <a:p>
            <a:r>
              <a:rPr lang="en-US" dirty="0"/>
              <a:t>28pt Light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0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48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  <a:lvl2pPr>
              <a:defRPr sz="2400">
                <a:latin typeface="Intel Clear Light" panose="020B0404020203020204" pitchFamily="34" charset="0"/>
              </a:defRPr>
            </a:lvl2pPr>
            <a:lvl3pPr>
              <a:defRPr sz="2400">
                <a:latin typeface="Intel Clear Light" panose="020B0404020203020204" pitchFamily="34" charset="0"/>
              </a:defRPr>
            </a:lvl3pPr>
            <a:lvl4pPr>
              <a:defRPr sz="2133">
                <a:latin typeface="Intel Clear Light" panose="020B0404020203020204" pitchFamily="34" charset="0"/>
              </a:defRPr>
            </a:lvl4pPr>
            <a:lvl5pPr>
              <a:defRPr>
                <a:latin typeface="Intel Clear Light" panose="020B0404020203020204" pitchFamily="34" charset="0"/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05197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44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20051" y="6422184"/>
            <a:ext cx="287885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11771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8740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1917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49785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609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98803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44776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89531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168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13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74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688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644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148845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New product announcements embargoed until August 25, 8am Pacific time</a:t>
            </a:r>
          </a:p>
        </p:txBody>
      </p:sp>
    </p:spTree>
    <p:extLst>
      <p:ext uri="{BB962C8B-B14F-4D97-AF65-F5344CB8AC3E}">
        <p14:creationId xmlns:p14="http://schemas.microsoft.com/office/powerpoint/2010/main" val="1314095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 panose="020B0604020203020204" pitchFamily="34" charset="0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 panose="020B0604020203020204" pitchFamily="34" charset="0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0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2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295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598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0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5101"/>
            <a:ext cx="11248101" cy="222240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4" indent="-152388">
              <a:defRPr sz="1200"/>
            </a:lvl2pPr>
            <a:lvl3pPr marL="457167" indent="-152388">
              <a:defRPr sz="1200"/>
            </a:lvl3pPr>
            <a:lvl4pPr marL="685750" indent="-152388">
              <a:defRPr sz="1200"/>
            </a:lvl4pPr>
            <a:lvl5pPr marL="914332" indent="-152388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6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9"/>
            <a:ext cx="11248563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25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18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041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442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132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774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1789"/>
            <a:ext cx="10970683" cy="4570411"/>
          </a:xfr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  <a:lvl2pPr>
              <a:defRPr lang="en-US" sz="1800" kern="1200" baseline="0" dirty="0" err="1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486" indent="-228594"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err="1"/>
              <a:t>22pt</a:t>
            </a:r>
            <a:r>
              <a:rPr lang="en-US" dirty="0"/>
              <a:t> Intel Clear body text</a:t>
            </a:r>
          </a:p>
          <a:p>
            <a:pPr lvl="1"/>
            <a:r>
              <a:rPr lang="en-US" dirty="0" err="1"/>
              <a:t>18pt</a:t>
            </a:r>
            <a:r>
              <a:rPr lang="en-US" dirty="0"/>
              <a:t> Intel Clear bullet one</a:t>
            </a:r>
          </a:p>
          <a:p>
            <a:pPr marL="571486" lvl="2" indent="-228594" algn="l" defTabSz="457189" rtl="0" eaLnBrk="1" latinLnBrk="0" hangingPunct="1">
              <a:spcBef>
                <a:spcPts val="800"/>
              </a:spcBef>
              <a:buFont typeface="Wingdings" charset="2"/>
              <a:buChar char="§"/>
            </a:pPr>
            <a:r>
              <a:rPr lang="en-US" dirty="0" err="1"/>
              <a:t>18pt</a:t>
            </a:r>
            <a:r>
              <a:rPr lang="en-US" dirty="0"/>
              <a:t> Intel Clear sub-bullet</a:t>
            </a:r>
          </a:p>
          <a:p>
            <a:pPr lvl="3"/>
            <a:r>
              <a:rPr lang="en-US" dirty="0" err="1"/>
              <a:t>16pt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18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36pt</a:t>
            </a:r>
            <a:r>
              <a:rPr lang="en-US" dirty="0"/>
              <a:t> Intel Clear Light Headline</a:t>
            </a:r>
          </a:p>
        </p:txBody>
      </p:sp>
    </p:spTree>
    <p:extLst>
      <p:ext uri="{BB962C8B-B14F-4D97-AF65-F5344CB8AC3E}">
        <p14:creationId xmlns:p14="http://schemas.microsoft.com/office/powerpoint/2010/main" val="530866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184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Intel Confidential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0662939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New product announcements embargoed until Sept. 12, 2017 8am Pacific time</a:t>
            </a:r>
          </a:p>
        </p:txBody>
      </p:sp>
    </p:spTree>
    <p:extLst>
      <p:ext uri="{BB962C8B-B14F-4D97-AF65-F5344CB8AC3E}">
        <p14:creationId xmlns:p14="http://schemas.microsoft.com/office/powerpoint/2010/main" val="42648196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31284" y="6391850"/>
            <a:ext cx="3860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3C71"/>
                </a:solidFill>
                <a:cs typeface="Neo Sans Intel"/>
              </a:rPr>
              <a:t>Intel Internal Audit</a:t>
            </a:r>
          </a:p>
        </p:txBody>
      </p:sp>
    </p:spTree>
    <p:extLst>
      <p:ext uri="{BB962C8B-B14F-4D97-AF65-F5344CB8AC3E}">
        <p14:creationId xmlns:p14="http://schemas.microsoft.com/office/powerpoint/2010/main" val="11392018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55385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7728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1789"/>
            <a:ext cx="10970683" cy="4570411"/>
          </a:xfr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  <a:lvl2pPr>
              <a:defRPr lang="en-US" sz="1800" kern="1200" baseline="0" dirty="0" err="1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486" indent="-228594"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err="1"/>
              <a:t>22pt</a:t>
            </a:r>
            <a:r>
              <a:rPr lang="en-US" dirty="0"/>
              <a:t> Intel Clear body text</a:t>
            </a:r>
          </a:p>
          <a:p>
            <a:pPr lvl="1"/>
            <a:r>
              <a:rPr lang="en-US" dirty="0" err="1"/>
              <a:t>18pt</a:t>
            </a:r>
            <a:r>
              <a:rPr lang="en-US" dirty="0"/>
              <a:t> Intel Clear bullet one</a:t>
            </a:r>
          </a:p>
          <a:p>
            <a:pPr marL="571486" lvl="2" indent="-228594" algn="l" defTabSz="457189" rtl="0" eaLnBrk="1" latinLnBrk="0" hangingPunct="1">
              <a:spcBef>
                <a:spcPts val="800"/>
              </a:spcBef>
              <a:buFont typeface="Wingdings" charset="2"/>
              <a:buChar char="§"/>
            </a:pPr>
            <a:r>
              <a:rPr lang="en-US" dirty="0" err="1"/>
              <a:t>18pt</a:t>
            </a:r>
            <a:r>
              <a:rPr lang="en-US" dirty="0"/>
              <a:t> Intel Clear sub-bullet</a:t>
            </a:r>
          </a:p>
          <a:p>
            <a:pPr lvl="3"/>
            <a:r>
              <a:rPr lang="en-US" dirty="0" err="1"/>
              <a:t>16pt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36pt</a:t>
            </a:r>
            <a:r>
              <a:rPr lang="en-US" dirty="0"/>
              <a:t> Intel Clear Light Headline</a:t>
            </a:r>
          </a:p>
        </p:txBody>
      </p:sp>
    </p:spTree>
    <p:extLst>
      <p:ext uri="{BB962C8B-B14F-4D97-AF65-F5344CB8AC3E}">
        <p14:creationId xmlns:p14="http://schemas.microsoft.com/office/powerpoint/2010/main" val="30644320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0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277434"/>
            <a:ext cx="11248101" cy="129907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4" indent="-152388">
              <a:defRPr sz="1200"/>
            </a:lvl2pPr>
            <a:lvl3pPr marL="457167" indent="-152388">
              <a:defRPr sz="1200"/>
            </a:lvl3pPr>
            <a:lvl4pPr marL="685750" indent="-152388">
              <a:defRPr sz="1200"/>
            </a:lvl4pPr>
            <a:lvl5pPr marL="914332" indent="-152388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6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9"/>
            <a:ext cx="11248563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7241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7728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10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6" r:id="rId11"/>
    <p:sldLayoutId id="21474838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7909" y="6422184"/>
            <a:ext cx="38002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5368" y="6582382"/>
            <a:ext cx="325192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Copyright</a:t>
            </a:r>
            <a:r>
              <a:rPr lang="en-US" sz="80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 2018, Intel Corporation. All rights reserved.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*Other names and brands may be claimed as the property of others.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2218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 userDrawn="1"/>
        </p:nvSpPr>
        <p:spPr>
          <a:xfrm>
            <a:off x="605369" y="6422185"/>
            <a:ext cx="1328207" cy="151513"/>
          </a:xfrm>
          <a:prstGeom prst="actionButtonBlank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b="0" dirty="0">
                <a:solidFill>
                  <a:schemeClr val="tx1"/>
                </a:solidFill>
                <a:hlinkClick r:id="" action="ppaction://noaction"/>
              </a:rPr>
              <a:t>Optimization Notice</a:t>
            </a:r>
            <a:endParaRPr lang="en-US" sz="1067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6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4" r:id="rId38"/>
    <p:sldLayoutId id="2147483727" r:id="rId39"/>
    <p:sldLayoutId id="2147483728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  <p:sldLayoutId id="2147483740" r:id="rId49"/>
    <p:sldLayoutId id="2147483741" r:id="rId50"/>
    <p:sldLayoutId id="2147483743" r:id="rId51"/>
    <p:sldLayoutId id="2147483744" r:id="rId52"/>
    <p:sldLayoutId id="2147483758" r:id="rId53"/>
    <p:sldLayoutId id="2147483785" r:id="rId54"/>
    <p:sldLayoutId id="2147483787" r:id="rId55"/>
    <p:sldLayoutId id="2147483801" r:id="rId56"/>
    <p:sldLayoutId id="2147483803" r:id="rId57"/>
    <p:sldLayoutId id="2147483829" r:id="rId58"/>
    <p:sldLayoutId id="2147483845" r:id="rId59"/>
    <p:sldLayoutId id="2147483846" r:id="rId60"/>
  </p:sldLayoutIdLst>
  <p:hf hd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Object detection using cv-</a:t>
            </a:r>
            <a:r>
              <a:rPr kumimoji="0" lang="en-US" sz="8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sdk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099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67" dirty="0">
                <a:solidFill>
                  <a:schemeClr val="accent1"/>
                </a:solidFill>
                <a:latin typeface="+mj-lt"/>
              </a:rPr>
              <a:t>Optimizations: Convolution + Eltwise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5384" y="2318368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9287" y="2318368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65961" y="3483720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Eltwise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65961" y="4675083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ReLU</a:t>
            </a:r>
          </a:p>
        </p:txBody>
      </p:sp>
      <p:sp>
        <p:nvSpPr>
          <p:cNvPr id="8" name="Down Arrow 7"/>
          <p:cNvSpPr/>
          <p:nvPr/>
        </p:nvSpPr>
        <p:spPr>
          <a:xfrm>
            <a:off x="2028142" y="3110417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611150" y="3110417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810693" y="4293501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861324" y="3465988"/>
            <a:ext cx="889064" cy="7834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041333" y="2673375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763945" y="3857529"/>
            <a:ext cx="3228108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 + Sum + ReLU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280116" y="1919575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234018" y="1919575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941446" y="3467312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351828" y="3467312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37013" y="5805322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ResNet-152 has 50 of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Eltwise layers</a:t>
            </a:r>
          </a:p>
        </p:txBody>
      </p:sp>
    </p:spTree>
    <p:extLst>
      <p:ext uri="{BB962C8B-B14F-4D97-AF65-F5344CB8AC3E}">
        <p14:creationId xmlns:p14="http://schemas.microsoft.com/office/powerpoint/2010/main" val="4246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755"/>
            <a:ext cx="10515600" cy="1225292"/>
          </a:xfrm>
        </p:spPr>
        <p:txBody>
          <a:bodyPr/>
          <a:lstStyle/>
          <a:p>
            <a:r>
              <a:rPr lang="en-US" sz="5867" dirty="0">
                <a:solidFill>
                  <a:schemeClr val="accent1"/>
                </a:solidFill>
                <a:latin typeface="+mj-lt"/>
              </a:rPr>
              <a:t>Performance benefits based on ResNet-152</a:t>
            </a:r>
            <a:endParaRPr lang="ru-RU" sz="5867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63" y="1698887"/>
            <a:ext cx="5506447" cy="2934159"/>
          </a:xfrm>
        </p:spPr>
        <p:txBody>
          <a:bodyPr>
            <a:normAutofit/>
          </a:bodyPr>
          <a:lstStyle/>
          <a:p>
            <a:r>
              <a:rPr lang="en-US" b="1" dirty="0"/>
              <a:t>Model Optimizer (offline)</a:t>
            </a:r>
          </a:p>
          <a:p>
            <a:pPr lvl="1"/>
            <a:r>
              <a:rPr lang="en-US" dirty="0"/>
              <a:t>Merge Convolution and Batch Normalization  by recalculating Convolution weights and remove BN from resulted topology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200774" y="5034843"/>
          <a:ext cx="8378782" cy="117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sz="1300" dirty="0"/>
                        <a:t>Runtime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Fused kernels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Speedup*</a:t>
                      </a:r>
                      <a:endParaRPr lang="ru-RU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IntelCaffe</a:t>
                      </a:r>
                      <a:r>
                        <a:rPr lang="en-US" sz="1300" dirty="0"/>
                        <a:t> + MKL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 yet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baseline</a:t>
                      </a:r>
                      <a:endParaRPr lang="ru-RU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300" dirty="0"/>
                        <a:t>Inference</a:t>
                      </a:r>
                      <a:r>
                        <a:rPr lang="en-US" sz="1300" baseline="0" dirty="0"/>
                        <a:t> Engine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Conv+Relu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40%</a:t>
                      </a:r>
                      <a:endParaRPr lang="ru-RU" sz="13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300" dirty="0"/>
                        <a:t>Inference</a:t>
                      </a:r>
                      <a:r>
                        <a:rPr lang="en-US" sz="1300" baseline="0" dirty="0"/>
                        <a:t> Engine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Conv+Sum+Relu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51%</a:t>
                      </a:r>
                      <a:endParaRPr lang="ru-RU" sz="13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812861" y="5772621"/>
          <a:ext cx="3227404" cy="568843"/>
        </p:xfrm>
        <a:graphic>
          <a:graphicData uri="http://schemas.openxmlformats.org/drawingml/2006/table">
            <a:tbl>
              <a:tblPr firstCol="1" bandRow="1">
                <a:tableStyleId>{3B4B98B0-60AC-42C2-AFA5-B58CD77FA1E5}</a:tableStyleId>
              </a:tblPr>
              <a:tblGrid>
                <a:gridCol w="31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HW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CPU: Intel(R) Core(TM) i7-6700 CPU @ 3.40GHz (1 socket x 4 cores); TDP: 91W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 sz="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GPU: Intel Corporation Sky Lake Integrated Graphics [8086:1912] @ 1.0GHz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2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Ubuntu 16.04.1 LTS | kernel version: Linux 4.7.10 x86_64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769752" y="5526400"/>
            <a:ext cx="1322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* Speedup measured on: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03368" y="1704056"/>
            <a:ext cx="6036897" cy="24774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1C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 Light"/>
                <a:ea typeface="+mn-ea"/>
                <a:cs typeface="Intel Clear Light"/>
              </a:rPr>
              <a:t>Inference Engine (runtime)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1C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 Light"/>
                <a:ea typeface="+mn-ea"/>
                <a:cs typeface="Intel Clear Light"/>
              </a:rPr>
              <a:t>Fuse graph and use corresponding kernels to speed up inference </a:t>
            </a:r>
          </a:p>
        </p:txBody>
      </p:sp>
    </p:spTree>
    <p:extLst>
      <p:ext uri="{BB962C8B-B14F-4D97-AF65-F5344CB8AC3E}">
        <p14:creationId xmlns:p14="http://schemas.microsoft.com/office/powerpoint/2010/main" val="97509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72436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Model Optimizer: Usage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25675" y="2886870"/>
            <a:ext cx="7734300" cy="305752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07484" y="1604435"/>
            <a:ext cx="10972800" cy="105435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/opt/intel/computer_vision_sdk_2018.0.219/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deployment_tools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model_optimizer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$ python3 mo_caffe.py --help</a:t>
            </a: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19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72436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Intermediate Representation (IR)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919097" y="1429482"/>
          <a:ext cx="8128000" cy="108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919097" y="2563577"/>
          <a:ext cx="8128000" cy="108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9098" y="3915279"/>
            <a:ext cx="4166997" cy="1991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8543" y="3779777"/>
            <a:ext cx="3288555" cy="2440584"/>
          </a:xfrm>
          <a:prstGeom prst="rect">
            <a:avLst/>
          </a:prstGeom>
        </p:spPr>
      </p:pic>
      <p:sp>
        <p:nvSpPr>
          <p:cNvPr id="8" name="Footer Placeholder 1"/>
          <p:cNvSpPr txBox="1">
            <a:spLocks/>
          </p:cNvSpPr>
          <p:nvPr/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3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Inference Engine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135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647312" y="1425073"/>
            <a:ext cx="10574168" cy="5007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are many types of deep learning networks, choose the one you need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complexity of the problem (data set) will dictate the network structure</a:t>
            </a:r>
          </a:p>
          <a:p>
            <a:pPr lvl="1"/>
            <a:r>
              <a:rPr lang="en-US" sz="2000" dirty="0"/>
              <a:t>The more complex the problem, the more ‘features’ will be required, the deeper the network.</a:t>
            </a: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13" y="2245522"/>
            <a:ext cx="7274604" cy="15023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53850" y="56077"/>
            <a:ext cx="10084301" cy="1033372"/>
            <a:chOff x="2107699" y="0"/>
            <a:chExt cx="10084301" cy="1033372"/>
          </a:xfrm>
        </p:grpSpPr>
        <p:sp>
          <p:nvSpPr>
            <p:cNvPr id="13" name="TextBox 12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4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83961" y="1245133"/>
            <a:ext cx="6221273" cy="216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Major network properties are</a:t>
            </a:r>
          </a:p>
          <a:p>
            <a:pPr lvl="1"/>
            <a:r>
              <a:rPr lang="en-US" sz="1800" b="1" dirty="0"/>
              <a:t>Accuracy</a:t>
            </a:r>
            <a:r>
              <a:rPr lang="en-US" sz="1800" dirty="0"/>
              <a:t> level and number of objects to be detected/classified </a:t>
            </a:r>
          </a:p>
          <a:p>
            <a:pPr lvl="2"/>
            <a:r>
              <a:rPr lang="en-US" sz="1400" dirty="0"/>
              <a:t>Usually measured by Accuracy % or </a:t>
            </a:r>
            <a:r>
              <a:rPr lang="en-US" sz="1400" dirty="0" err="1"/>
              <a:t>mAP</a:t>
            </a:r>
            <a:r>
              <a:rPr lang="en-US" sz="1400" dirty="0"/>
              <a:t> – mean average precision</a:t>
            </a:r>
          </a:p>
          <a:p>
            <a:pPr lvl="1"/>
            <a:r>
              <a:rPr lang="en-US" sz="1800" b="1" dirty="0"/>
              <a:t>Memory footprint </a:t>
            </a:r>
            <a:r>
              <a:rPr lang="en-US" sz="1800" dirty="0"/>
              <a:t>required to hold the weights</a:t>
            </a:r>
          </a:p>
          <a:p>
            <a:pPr lvl="1"/>
            <a:r>
              <a:rPr lang="en-US" sz="1800" b="1" dirty="0"/>
              <a:t>Input image size</a:t>
            </a:r>
          </a:p>
          <a:p>
            <a:pPr lvl="2"/>
            <a:r>
              <a:rPr lang="en-US" sz="1400" dirty="0"/>
              <a:t>Some networks work on the full image, some on only smaller region of interest</a:t>
            </a:r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533" y="1743899"/>
            <a:ext cx="4651643" cy="2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55384" y="5482702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Accuracy vs time for different networks (Extractors)</a:t>
            </a:r>
          </a:p>
          <a:p>
            <a:r>
              <a:rPr lang="en-US" sz="1200" dirty="0"/>
              <a:t>multiple points for same extractor represent different input sizes, stride, </a:t>
            </a:r>
            <a:r>
              <a:rPr lang="en-US" sz="1200" dirty="0" err="1"/>
              <a:t>etc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07700" y="1"/>
            <a:ext cx="10084301" cy="1033372"/>
            <a:chOff x="2107699" y="0"/>
            <a:chExt cx="10084301" cy="1033372"/>
          </a:xfrm>
        </p:grpSpPr>
        <p:sp>
          <p:nvSpPr>
            <p:cNvPr id="10" name="TextBox 9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1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7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15663" y="1199565"/>
            <a:ext cx="10515600" cy="216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Major network properties (continued)</a:t>
            </a:r>
          </a:p>
          <a:p>
            <a:pPr lvl="1"/>
            <a:r>
              <a:rPr lang="en-US" sz="1800" b="1" dirty="0"/>
              <a:t>Memory footprint </a:t>
            </a:r>
            <a:r>
              <a:rPr lang="en-US" sz="1800" dirty="0"/>
              <a:t>required to hold the weights</a:t>
            </a:r>
          </a:p>
          <a:p>
            <a:pPr lvl="1"/>
            <a:r>
              <a:rPr lang="en-US" sz="1800" b="1" dirty="0"/>
              <a:t>Compute</a:t>
            </a:r>
            <a:r>
              <a:rPr lang="en-US" sz="1800" dirty="0"/>
              <a:t> footprint </a:t>
            </a:r>
          </a:p>
          <a:p>
            <a:pPr lvl="2"/>
            <a:r>
              <a:rPr lang="en-US" dirty="0"/>
              <a:t>Usually measure by MAC –Multiply Accumulate operations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93732" y="3330911"/>
          <a:ext cx="4996702" cy="189302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51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6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Network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Common Memory Footprint (MB)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Common Compute Footprint (GMAC)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Common</a:t>
                      </a:r>
                      <a:r>
                        <a:rPr lang="en-US" sz="1100" kern="1200" baseline="0" dirty="0">
                          <a:effectLst/>
                        </a:rPr>
                        <a:t> </a:t>
                      </a:r>
                      <a:r>
                        <a:rPr lang="en-US" sz="1100" kern="1200" dirty="0">
                          <a:effectLst/>
                        </a:rPr>
                        <a:t>Input  Size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Yolo Tiny v1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51.67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1.61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448x448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SSD500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51.88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98.6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512x512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Faster-RCNN(VGG16)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261.5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188.6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1000x600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Resnet-50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 48.71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3.9 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224x224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Alexnet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116.26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0.73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227x227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GoogleNet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13.33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1.58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224x224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Squeezenet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2.36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0.39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227x227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1647" y="5529170"/>
            <a:ext cx="599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Pay attention to the differences in Memory and Compute requirements per network</a:t>
            </a:r>
          </a:p>
          <a:p>
            <a:r>
              <a:rPr lang="en-US" sz="1200" dirty="0"/>
              <a:t>and match them to your target device.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0434" y="6396336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Accuracy vs time for different networks (Extractors)</a:t>
            </a:r>
          </a:p>
          <a:p>
            <a:r>
              <a:rPr lang="en-US" sz="1200" dirty="0"/>
              <a:t>multiple points for same extractor represent different input sizes, stride, </a:t>
            </a:r>
            <a:r>
              <a:rPr lang="en-US" sz="1200" dirty="0" err="1"/>
              <a:t>etc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07700" y="1"/>
            <a:ext cx="10084301" cy="1033372"/>
            <a:chOff x="2107699" y="0"/>
            <a:chExt cx="10084301" cy="1033372"/>
          </a:xfrm>
        </p:grpSpPr>
        <p:sp>
          <p:nvSpPr>
            <p:cNvPr id="10" name="TextBox 9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1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6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977495" y="1425073"/>
            <a:ext cx="10515600" cy="50074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Inference implementation parameters	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Throughput 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System requirements will dictate the minimal Frames per second (FPS) or Inferences per second (IPS)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Select the lowest frame rate that satisfies the requirements.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Inference is a highly compute intensive task (e.g. VGG16 ~31 GOP/Image)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Latency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Time from data being available for analysis to the time a result is available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Bottleneck may include network latency, buffer copies, etc. 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sz="1400" u="sng" dirty="0"/>
              <a:t>Batching</a:t>
            </a:r>
            <a:r>
              <a:rPr lang="en-US" sz="1400" dirty="0"/>
              <a:t> will cause the latency to increase, but throughput and efficiency will also increased  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Memory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Size of model. Size of images being processed.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Consider your system memory capacity, memory bandwidth etc.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</a:rPr>
              <a:t>Efficiency</a:t>
            </a:r>
          </a:p>
          <a:p>
            <a:pPr marL="457189" lvl="1" indent="0">
              <a:spcBef>
                <a:spcPts val="0"/>
              </a:spcBef>
              <a:buNone/>
            </a:pPr>
            <a:r>
              <a:rPr lang="en-US" dirty="0"/>
              <a:t>	Inferences/sec/watt = (Inferences/sec)  / (System Power (W))</a:t>
            </a:r>
          </a:p>
          <a:p>
            <a:pPr marL="457189" lvl="1" indent="0">
              <a:spcBef>
                <a:spcPts val="0"/>
              </a:spcBef>
              <a:buNone/>
            </a:pPr>
            <a:r>
              <a:rPr lang="en-US" dirty="0"/>
              <a:t>	An important criteria for HW selection.</a:t>
            </a:r>
          </a:p>
          <a:p>
            <a:pPr marL="457189" lvl="1" indent="0">
              <a:spcBef>
                <a:spcPts val="0"/>
              </a:spcBef>
              <a:buNone/>
            </a:pPr>
            <a:r>
              <a:rPr lang="en-US" dirty="0"/>
              <a:t>	A real system has power and price limitations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3608" y="255554"/>
            <a:ext cx="10084301" cy="1033372"/>
            <a:chOff x="2107699" y="0"/>
            <a:chExt cx="10084301" cy="1033372"/>
          </a:xfrm>
        </p:grpSpPr>
        <p:sp>
          <p:nvSpPr>
            <p:cNvPr id="6" name="TextBox 5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7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3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/>
          </p:nvPr>
        </p:nvGraphicFramePr>
        <p:xfrm>
          <a:off x="970598" y="1490879"/>
          <a:ext cx="6734621" cy="1265808"/>
        </p:xfrm>
        <a:graphic>
          <a:graphicData uri="http://schemas.openxmlformats.org/drawingml/2006/table">
            <a:tbl>
              <a:tblPr/>
              <a:tblGrid>
                <a:gridCol w="667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0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7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Batch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Inf/sec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 Power (W)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(mS)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Efficiency (Inf/W)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1433" y="2895639"/>
            <a:ext cx="6550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Tradeoffs in this example.</a:t>
            </a:r>
          </a:p>
          <a:p>
            <a:r>
              <a:rPr lang="en-US" dirty="0"/>
              <a:t>Inference/Sec and Efficiency increases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with larger batch size, </a:t>
            </a:r>
          </a:p>
          <a:p>
            <a:r>
              <a:rPr lang="en-US" dirty="0"/>
              <a:t>but also latency 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6907"/>
          <a:stretch/>
        </p:blipFill>
        <p:spPr>
          <a:xfrm>
            <a:off x="7990241" y="2756687"/>
            <a:ext cx="2894339" cy="4170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952" y="4832416"/>
            <a:ext cx="6841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batch size is not a silver bullet</a:t>
            </a:r>
          </a:p>
          <a:p>
            <a:r>
              <a:rPr lang="en-US" dirty="0"/>
              <a:t>Batch 32 is probably the sweet-point for this specific device</a:t>
            </a:r>
          </a:p>
          <a:p>
            <a:r>
              <a:rPr lang="en-US" dirty="0"/>
              <a:t>Higher batches limited by available memory size and bandwidth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080202" y="4781206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FPS (Frames/Sec)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6642" y="557296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batch </a:t>
            </a:r>
          </a:p>
          <a:p>
            <a:pPr algn="ctr"/>
            <a:r>
              <a:rPr lang="en-US" sz="1400" dirty="0"/>
              <a:t>size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56575" y="1673876"/>
            <a:ext cx="0" cy="108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41832" y="1673876"/>
            <a:ext cx="0" cy="1082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08157" y="1673876"/>
            <a:ext cx="0" cy="108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080199" y="69011"/>
            <a:ext cx="10084301" cy="1033372"/>
            <a:chOff x="2107699" y="0"/>
            <a:chExt cx="10084301" cy="1033372"/>
          </a:xfrm>
        </p:grpSpPr>
        <p:sp>
          <p:nvSpPr>
            <p:cNvPr id="14" name="TextBox 13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5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4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1952" y="304705"/>
            <a:ext cx="11248101" cy="674031"/>
          </a:xfrm>
        </p:spPr>
        <p:txBody>
          <a:bodyPr/>
          <a:lstStyle/>
          <a:p>
            <a:r>
              <a:rPr lang="en-US" sz="5400" kern="0" spc="100" dirty="0">
                <a:solidFill>
                  <a:srgbClr val="F3D54E"/>
                </a:solidFill>
                <a:effectLst>
                  <a:outerShdw blurRad="431800" algn="ctr" rotWithShape="0">
                    <a:prstClr val="black"/>
                  </a:outerShdw>
                </a:effectLst>
              </a:rPr>
              <a:t>Smart video Workshop </a:t>
            </a:r>
            <a:r>
              <a:rPr lang="en-US" sz="5400" kern="0" spc="100" dirty="0">
                <a:solidFill>
                  <a:schemeClr val="tx1"/>
                </a:solidFill>
                <a:effectLst>
                  <a:outerShdw blurRad="431800" algn="ctr" rotWithShape="0">
                    <a:prstClr val="black"/>
                  </a:outerShdw>
                </a:effectLst>
              </a:rPr>
              <a:t>Overview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FD44707B-D922-47D5-BD24-D96E91B70543}" type="slidenum">
              <a:rPr lang="en-US">
                <a:solidFill>
                  <a:prstClr val="white"/>
                </a:solidFill>
                <a:latin typeface="Intel Clear"/>
              </a:rPr>
              <a:pPr defTabSz="914377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9784" y="1914732"/>
            <a:ext cx="4332157" cy="1233203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0073D4"/>
              </a:gs>
              <a:gs pos="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003C71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189" indent="-457189">
              <a:buClr>
                <a:prstClr val="white"/>
              </a:buClr>
              <a:buFont typeface="+mj-lt"/>
              <a:buAutoNum type="arabicPeriod"/>
            </a:pPr>
            <a:r>
              <a:rPr lang="en-US" sz="1600" dirty="0">
                <a:solidFill>
                  <a:prstClr val="white"/>
                </a:solidFill>
                <a:latin typeface="Intel Clear"/>
              </a:rPr>
              <a:t>Introduction to </a:t>
            </a:r>
            <a:r>
              <a:rPr lang="en-US" dirty="0"/>
              <a:t>Intel</a:t>
            </a:r>
            <a:r>
              <a:rPr lang="en-US" b="1" baseline="30000" dirty="0"/>
              <a:t>®</a:t>
            </a:r>
            <a:r>
              <a:rPr lang="en-US" dirty="0"/>
              <a:t> technologies for deep learning inference</a:t>
            </a:r>
            <a:endParaRPr lang="en-US" sz="1600" dirty="0">
              <a:solidFill>
                <a:prstClr val="white"/>
              </a:solidFill>
              <a:latin typeface="Intel Clear"/>
            </a:endParaRPr>
          </a:p>
          <a:p>
            <a:pPr marL="457189" indent="-457189" defTabSz="914377">
              <a:buClr>
                <a:prstClr val="white"/>
              </a:buClr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  <a:latin typeface="Intel Clear"/>
              </a:rPr>
              <a:t>Hardware acceleration  techniques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953" y="1268402"/>
            <a:ext cx="307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Introduction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53457" y="1526833"/>
            <a:ext cx="4066595" cy="936619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D0E600"/>
              </a:gs>
              <a:gs pos="0">
                <a:srgbClr val="7885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7882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04792" indent="-304792">
              <a:buClr>
                <a:prstClr val="white"/>
              </a:buClr>
              <a:buAutoNum type="arabicPeriod" startAt="2"/>
            </a:pPr>
            <a:r>
              <a:rPr lang="en-US" sz="1600" dirty="0">
                <a:solidFill>
                  <a:prstClr val="white"/>
                </a:solidFill>
              </a:rPr>
              <a:t>Basic End to End Object Detection Example: Intro to Inference Engine + Model Optimizer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1509" y="1743531"/>
            <a:ext cx="2116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CVSDK 101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653457" y="2713304"/>
            <a:ext cx="4066595" cy="877184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FFA800"/>
              </a:gs>
              <a:gs pos="0">
                <a:srgbClr val="A060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A060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prstClr val="white"/>
              </a:buClr>
            </a:pPr>
            <a:r>
              <a:rPr lang="en-US" sz="1600" dirty="0"/>
              <a:t>3. HW Acceleration with CPU, Integrated GPU, Intel</a:t>
            </a:r>
            <a:r>
              <a:rPr lang="en-US" sz="1600" baseline="30000" dirty="0"/>
              <a:t>®</a:t>
            </a:r>
            <a:r>
              <a:rPr lang="en-US" sz="1600" dirty="0"/>
              <a:t> </a:t>
            </a:r>
            <a:r>
              <a:rPr lang="en-US" sz="1600" dirty="0" err="1"/>
              <a:t>Movidius</a:t>
            </a:r>
            <a:r>
              <a:rPr lang="en-US" sz="1600" dirty="0"/>
              <a:t>™ NCS, FPGA</a:t>
            </a:r>
            <a:endParaRPr lang="en-US" sz="16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0705" y="2805681"/>
            <a:ext cx="278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H/W Acceleration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53457" y="3756669"/>
            <a:ext cx="4066595" cy="944699"/>
          </a:xfrm>
          <a:prstGeom prst="roundRect">
            <a:avLst/>
          </a:prstGeom>
          <a:gradFill>
            <a:gsLst>
              <a:gs pos="0">
                <a:srgbClr val="958022"/>
              </a:gs>
              <a:gs pos="100000">
                <a:srgbClr val="FFDD42"/>
              </a:gs>
            </a:gsLst>
            <a:lin ang="2700000" scaled="1"/>
          </a:gradFill>
          <a:ln>
            <a:noFill/>
          </a:ln>
          <a:effectLst>
            <a:glow rad="76200">
              <a:srgbClr val="9E2300">
                <a:alpha val="40000"/>
              </a:srgbClr>
            </a:glow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buClr>
                <a:prstClr val="white"/>
              </a:buClr>
              <a:defRPr/>
            </a:pPr>
            <a:r>
              <a:rPr lang="en-US" sz="1600" dirty="0">
                <a:solidFill>
                  <a:prstClr val="white"/>
                </a:solidFill>
                <a:latin typeface="Intel Clear"/>
              </a:rPr>
              <a:t>4. Optimization Tools and Techniques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96727" y="3900105"/>
            <a:ext cx="203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Optimization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653457" y="4867548"/>
            <a:ext cx="4066595" cy="944699"/>
          </a:xfrm>
          <a:prstGeom prst="roundRect">
            <a:avLst/>
          </a:prstGeom>
          <a:gradFill>
            <a:gsLst>
              <a:gs pos="100000">
                <a:srgbClr val="FF4400"/>
              </a:gs>
              <a:gs pos="0">
                <a:srgbClr val="9E2300"/>
              </a:gs>
            </a:gsLst>
            <a:lin ang="2700000" scaled="1"/>
          </a:gradFill>
          <a:ln>
            <a:noFill/>
          </a:ln>
          <a:effectLst>
            <a:glow rad="76200">
              <a:srgbClr val="958022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buClr>
                <a:prstClr val="white"/>
              </a:buClr>
              <a:defRPr/>
            </a:pPr>
            <a:r>
              <a:rPr lang="en-US" sz="1600" dirty="0">
                <a:solidFill>
                  <a:prstClr val="white"/>
                </a:solidFill>
                <a:latin typeface="Intel Clear"/>
              </a:rPr>
              <a:t>5. Advanced Video Analytics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6309" y="5013313"/>
            <a:ext cx="199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Application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4707142" y="1531247"/>
            <a:ext cx="569167" cy="4301323"/>
          </a:xfrm>
          <a:prstGeom prst="lef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9838" y="3433227"/>
            <a:ext cx="3978709" cy="25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  <a:latin typeface="Intel Clear"/>
              </a:rPr>
              <a:t>Each Module contains a hands-on lab exercise that will introduce to various Intel technologies to accelerate computer vision application with hardware heterogeneity.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7142" y="3664296"/>
            <a:ext cx="7090652" cy="2521646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179883" y="1451890"/>
            <a:ext cx="4675084" cy="473405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1229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25577" y="1326461"/>
            <a:ext cx="10515600" cy="500744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Weights format	</a:t>
            </a:r>
          </a:p>
          <a:p>
            <a:pPr lvl="1"/>
            <a:r>
              <a:rPr lang="en-US" sz="1800" dirty="0"/>
              <a:t>Most networks today are trained with FP32 format</a:t>
            </a:r>
          </a:p>
          <a:p>
            <a:pPr lvl="1"/>
            <a:r>
              <a:rPr lang="en-US" sz="1800" dirty="0"/>
              <a:t>Model optimizer can change the weights format to FP16 or others</a:t>
            </a:r>
          </a:p>
          <a:p>
            <a:pPr lvl="1"/>
            <a:r>
              <a:rPr lang="en-US" sz="1800" dirty="0"/>
              <a:t>A more compact format can help with memory bandwidth and compute, but it really </a:t>
            </a:r>
            <a:r>
              <a:rPr lang="en-US" sz="1800" b="1" dirty="0"/>
              <a:t>depends on the devices (CPU/GPU/FPGA/</a:t>
            </a:r>
            <a:r>
              <a:rPr lang="en-US" sz="1800" b="1" dirty="0" err="1"/>
              <a:t>etc</a:t>
            </a:r>
            <a:r>
              <a:rPr lang="en-US" sz="1800" b="1" dirty="0"/>
              <a:t>) architecture</a:t>
            </a:r>
          </a:p>
          <a:p>
            <a:pPr lvl="1"/>
            <a:r>
              <a:rPr lang="en-US" sz="1800" dirty="0"/>
              <a:t>This might vary with the topology, but in general we recommend</a:t>
            </a:r>
          </a:p>
          <a:p>
            <a:pPr lvl="2"/>
            <a:r>
              <a:rPr lang="en-US" sz="1800" dirty="0"/>
              <a:t>FP32 for CPU</a:t>
            </a:r>
          </a:p>
          <a:p>
            <a:pPr lvl="2"/>
            <a:r>
              <a:rPr lang="en-US" sz="1800" dirty="0"/>
              <a:t>FP16 for GPU and other device types</a:t>
            </a:r>
          </a:p>
          <a:p>
            <a:pPr marL="914377" lvl="2" indent="0">
              <a:buNone/>
            </a:pPr>
            <a:endParaRPr lang="en-US" sz="800" dirty="0"/>
          </a:p>
          <a:p>
            <a:pPr lvl="1"/>
            <a:endParaRPr lang="en-US" sz="2133" dirty="0"/>
          </a:p>
        </p:txBody>
      </p:sp>
      <p:grpSp>
        <p:nvGrpSpPr>
          <p:cNvPr id="5" name="Group 4"/>
          <p:cNvGrpSpPr/>
          <p:nvPr/>
        </p:nvGrpSpPr>
        <p:grpSpPr>
          <a:xfrm>
            <a:off x="1156878" y="1"/>
            <a:ext cx="10084301" cy="1033372"/>
            <a:chOff x="2107699" y="0"/>
            <a:chExt cx="10084301" cy="1033372"/>
          </a:xfrm>
        </p:grpSpPr>
        <p:sp>
          <p:nvSpPr>
            <p:cNvPr id="6" name="TextBox 5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7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6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27810" y="1968617"/>
            <a:ext cx="3203172" cy="6206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7484" y="3167927"/>
            <a:ext cx="11351760" cy="620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Inference Engine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79782" y="4367237"/>
            <a:ext cx="1519572" cy="4073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clDNN Plugin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944285" y="4380505"/>
            <a:ext cx="1504336" cy="41521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MKLDNN Plugin</a:t>
            </a:r>
          </a:p>
        </p:txBody>
      </p:sp>
      <p:sp>
        <p:nvSpPr>
          <p:cNvPr id="8" name="Rectangle 7"/>
          <p:cNvSpPr/>
          <p:nvPr/>
        </p:nvSpPr>
        <p:spPr>
          <a:xfrm>
            <a:off x="794051" y="4392994"/>
            <a:ext cx="1451269" cy="40604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FPGA Plugin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066175" y="2581841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Down Arrow 13"/>
          <p:cNvSpPr/>
          <p:nvPr/>
        </p:nvSpPr>
        <p:spPr>
          <a:xfrm>
            <a:off x="1374207" y="3797112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Down Arrow 14"/>
          <p:cNvSpPr/>
          <p:nvPr/>
        </p:nvSpPr>
        <p:spPr>
          <a:xfrm>
            <a:off x="7523244" y="3780752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own Arrow 15"/>
          <p:cNvSpPr/>
          <p:nvPr/>
        </p:nvSpPr>
        <p:spPr>
          <a:xfrm>
            <a:off x="10804475" y="3786345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9" name="Group 28"/>
          <p:cNvGrpSpPr/>
          <p:nvPr/>
        </p:nvGrpSpPr>
        <p:grpSpPr>
          <a:xfrm>
            <a:off x="6956698" y="5067561"/>
            <a:ext cx="1519569" cy="595283"/>
            <a:chOff x="4190145" y="4140325"/>
            <a:chExt cx="1139677" cy="446462"/>
          </a:xfrm>
        </p:grpSpPr>
        <p:sp>
          <p:nvSpPr>
            <p:cNvPr id="22" name="Rounded Rectangle 21"/>
            <p:cNvSpPr/>
            <p:nvPr/>
          </p:nvSpPr>
          <p:spPr>
            <a:xfrm>
              <a:off x="4190145" y="4140325"/>
              <a:ext cx="1139677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 dirty="0"/>
                <a:t>CPU</a:t>
              </a:r>
            </a:p>
          </p:txBody>
        </p:sp>
        <p:pic>
          <p:nvPicPr>
            <p:cNvPr id="23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10264913" y="5052728"/>
            <a:ext cx="1519569" cy="595283"/>
            <a:chOff x="4190145" y="4140325"/>
            <a:chExt cx="1139677" cy="446462"/>
          </a:xfrm>
        </p:grpSpPr>
        <p:sp>
          <p:nvSpPr>
            <p:cNvPr id="32" name="Rounded Rectangle 31"/>
            <p:cNvSpPr/>
            <p:nvPr/>
          </p:nvSpPr>
          <p:spPr>
            <a:xfrm>
              <a:off x="4190145" y="4140325"/>
              <a:ext cx="1139677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 dirty="0"/>
                <a:t>GEN</a:t>
              </a:r>
            </a:p>
          </p:txBody>
        </p:sp>
        <p:pic>
          <p:nvPicPr>
            <p:cNvPr id="33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780677" y="5070431"/>
            <a:ext cx="1519569" cy="595283"/>
            <a:chOff x="4190145" y="4140325"/>
            <a:chExt cx="1139677" cy="446462"/>
          </a:xfrm>
        </p:grpSpPr>
        <p:sp>
          <p:nvSpPr>
            <p:cNvPr id="44" name="Rounded Rectangle 43"/>
            <p:cNvSpPr/>
            <p:nvPr/>
          </p:nvSpPr>
          <p:spPr>
            <a:xfrm>
              <a:off x="4190145" y="4140325"/>
              <a:ext cx="1139677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/>
                <a:t>Arria</a:t>
              </a:r>
              <a:endParaRPr lang="en-US" sz="1400" dirty="0"/>
            </a:p>
          </p:txBody>
        </p:sp>
        <p:pic>
          <p:nvPicPr>
            <p:cNvPr id="45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/>
          <p:cNvSpPr/>
          <p:nvPr/>
        </p:nvSpPr>
        <p:spPr>
          <a:xfrm>
            <a:off x="3875641" y="4392993"/>
            <a:ext cx="1504336" cy="41521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MYRIAD Plugin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454600" y="3793240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5" name="Group 24"/>
          <p:cNvGrpSpPr/>
          <p:nvPr/>
        </p:nvGrpSpPr>
        <p:grpSpPr>
          <a:xfrm>
            <a:off x="3764290" y="5070431"/>
            <a:ext cx="1678860" cy="595283"/>
            <a:chOff x="4190145" y="4140325"/>
            <a:chExt cx="1259145" cy="446462"/>
          </a:xfrm>
        </p:grpSpPr>
        <p:sp>
          <p:nvSpPr>
            <p:cNvPr id="26" name="Rounded Rectangle 25"/>
            <p:cNvSpPr/>
            <p:nvPr/>
          </p:nvSpPr>
          <p:spPr>
            <a:xfrm>
              <a:off x="4190145" y="4140325"/>
              <a:ext cx="1259145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 dirty="0" err="1"/>
                <a:t>Movidius</a:t>
              </a:r>
              <a:r>
                <a:rPr lang="en-US" sz="1400" dirty="0"/>
                <a:t>™ Myriad™ 2 </a:t>
              </a:r>
            </a:p>
          </p:txBody>
        </p:sp>
        <p:pic>
          <p:nvPicPr>
            <p:cNvPr id="27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81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2" y="272803"/>
            <a:ext cx="2641599" cy="988747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Engine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9" y="272803"/>
            <a:ext cx="8959701" cy="576947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9243237" y="2727513"/>
            <a:ext cx="1077432" cy="860056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0130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5774175" y="1233196"/>
            <a:ext cx="60960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400" dirty="0"/>
              <a:t>Load model and weights</a:t>
            </a:r>
          </a:p>
          <a:p>
            <a:r>
              <a:rPr lang="en-US" sz="2400" dirty="0"/>
              <a:t>Set batch size (if needed)</a:t>
            </a:r>
          </a:p>
          <a:p>
            <a:r>
              <a:rPr lang="en-US" sz="2400" dirty="0"/>
              <a:t>Load Inference Plugin (CPU, GPU, FPGA)</a:t>
            </a:r>
          </a:p>
          <a:p>
            <a:r>
              <a:rPr lang="en-US" sz="2400" dirty="0"/>
              <a:t>Load network to plugin</a:t>
            </a:r>
            <a:endParaRPr lang="ru-RU" sz="2400" dirty="0"/>
          </a:p>
          <a:p>
            <a:r>
              <a:rPr lang="en-US" sz="2400" dirty="0"/>
              <a:t>Allocate input, output buffers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74175" y="3848701"/>
            <a:ext cx="60960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400" dirty="0"/>
              <a:t>Fill input buffer with data</a:t>
            </a:r>
          </a:p>
          <a:p>
            <a:r>
              <a:rPr lang="en-US" sz="2400" dirty="0"/>
              <a:t>Run inference</a:t>
            </a:r>
          </a:p>
          <a:p>
            <a:r>
              <a:rPr lang="en-US" sz="2400" dirty="0"/>
              <a:t>Interpret output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0741" y="1007429"/>
            <a:ext cx="1040349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Initialization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4175" y="3622934"/>
            <a:ext cx="846386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Main loop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9163D3-DCD2-7A4F-8357-FC778F354F4B}"/>
              </a:ext>
            </a:extLst>
          </p:cNvPr>
          <p:cNvSpPr/>
          <p:nvPr/>
        </p:nvSpPr>
        <p:spPr>
          <a:xfrm>
            <a:off x="1560398" y="1191128"/>
            <a:ext cx="1631489" cy="122076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Initialize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B5CFE51-F57F-2741-B2ED-E43CB278A7B6}"/>
              </a:ext>
            </a:extLst>
          </p:cNvPr>
          <p:cNvSpPr/>
          <p:nvPr/>
        </p:nvSpPr>
        <p:spPr>
          <a:xfrm rot="5400000">
            <a:off x="1906376" y="2498877"/>
            <a:ext cx="972981" cy="7990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9B2B3DD4-F5CE-3444-BCBC-AF351DBE96A6}"/>
              </a:ext>
            </a:extLst>
          </p:cNvPr>
          <p:cNvSpPr/>
          <p:nvPr/>
        </p:nvSpPr>
        <p:spPr>
          <a:xfrm>
            <a:off x="524561" y="3172189"/>
            <a:ext cx="3835404" cy="348040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7077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004153-BC1D-E942-A1CD-CEEFB9E2DC9C}"/>
              </a:ext>
            </a:extLst>
          </p:cNvPr>
          <p:cNvSpPr/>
          <p:nvPr/>
        </p:nvSpPr>
        <p:spPr>
          <a:xfrm>
            <a:off x="1253918" y="4002156"/>
            <a:ext cx="2244448" cy="15359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80990" indent="-380990">
              <a:buFont typeface="Arial" charset="0"/>
              <a:buChar char="•"/>
            </a:pPr>
            <a:r>
              <a:rPr lang="en-US" sz="2400" dirty="0"/>
              <a:t>Fill Input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Infer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Interpret Output</a:t>
            </a:r>
          </a:p>
        </p:txBody>
      </p:sp>
    </p:spTree>
    <p:extLst>
      <p:ext uri="{BB962C8B-B14F-4D97-AF65-F5344CB8AC3E}">
        <p14:creationId xmlns:p14="http://schemas.microsoft.com/office/powerpoint/2010/main" val="17005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1695449"/>
            <a:ext cx="10600267" cy="4301067"/>
          </a:xfrm>
        </p:spPr>
      </p:pic>
    </p:spTree>
    <p:extLst>
      <p:ext uri="{BB962C8B-B14F-4D97-AF65-F5344CB8AC3E}">
        <p14:creationId xmlns:p14="http://schemas.microsoft.com/office/powerpoint/2010/main" val="4075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849"/>
            <a:ext cx="10972800" cy="4060271"/>
          </a:xfrm>
        </p:spPr>
      </p:pic>
    </p:spTree>
    <p:extLst>
      <p:ext uri="{BB962C8B-B14F-4D97-AF65-F5344CB8AC3E}">
        <p14:creationId xmlns:p14="http://schemas.microsoft.com/office/powerpoint/2010/main" val="23916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09600" y="1417640"/>
            <a:ext cx="8725035" cy="4525433"/>
          </a:xfrm>
        </p:spPr>
      </p:pic>
    </p:spTree>
    <p:extLst>
      <p:ext uri="{BB962C8B-B14F-4D97-AF65-F5344CB8AC3E}">
        <p14:creationId xmlns:p14="http://schemas.microsoft.com/office/powerpoint/2010/main" val="424136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644"/>
            <a:ext cx="10972800" cy="4060681"/>
          </a:xfrm>
        </p:spPr>
      </p:pic>
    </p:spTree>
    <p:extLst>
      <p:ext uri="{BB962C8B-B14F-4D97-AF65-F5344CB8AC3E}">
        <p14:creationId xmlns:p14="http://schemas.microsoft.com/office/powerpoint/2010/main" val="8372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22072"/>
            <a:ext cx="10143067" cy="4267200"/>
          </a:xfrm>
        </p:spPr>
      </p:pic>
    </p:spTree>
    <p:extLst>
      <p:ext uri="{BB962C8B-B14F-4D97-AF65-F5344CB8AC3E}">
        <p14:creationId xmlns:p14="http://schemas.microsoft.com/office/powerpoint/2010/main" val="29015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7" y="1673635"/>
            <a:ext cx="10972800" cy="1680519"/>
          </a:xfrm>
        </p:spPr>
      </p:pic>
    </p:spTree>
    <p:extLst>
      <p:ext uri="{BB962C8B-B14F-4D97-AF65-F5344CB8AC3E}">
        <p14:creationId xmlns:p14="http://schemas.microsoft.com/office/powerpoint/2010/main" val="33986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818B-43B8-C248-AD44-799995D8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Application Deployment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A14C8-F7EF-BD4D-BBB7-F628CBE6E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71D05-2E1C-DF45-85D7-D31C8909F8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10B2DA-0BA4-EE40-AEC7-017F3660124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/>
              <a:t>Traditional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With CV-SDK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73C417-F39F-E84B-AD24-95262F855062}"/>
              </a:ext>
            </a:extLst>
          </p:cNvPr>
          <p:cNvSpPr/>
          <p:nvPr/>
        </p:nvSpPr>
        <p:spPr>
          <a:xfrm>
            <a:off x="3782291" y="1884218"/>
            <a:ext cx="2839288" cy="800907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D0E600"/>
              </a:gs>
              <a:gs pos="0">
                <a:srgbClr val="7885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7882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sz="1600" dirty="0">
                <a:solidFill>
                  <a:prstClr val="white"/>
                </a:solidFill>
              </a:rPr>
              <a:t>User Application + Inference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DFEEB5-552A-8F43-B825-168779DC66C5}"/>
              </a:ext>
            </a:extLst>
          </p:cNvPr>
          <p:cNvCxnSpPr>
            <a:cxnSpLocks/>
          </p:cNvCxnSpPr>
          <p:nvPr/>
        </p:nvCxnSpPr>
        <p:spPr>
          <a:xfrm>
            <a:off x="2618509" y="2050473"/>
            <a:ext cx="1163782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CE9B3D-3591-A844-995E-90A266DF3749}"/>
              </a:ext>
            </a:extLst>
          </p:cNvPr>
          <p:cNvCxnSpPr>
            <a:cxnSpLocks/>
          </p:cNvCxnSpPr>
          <p:nvPr/>
        </p:nvCxnSpPr>
        <p:spPr>
          <a:xfrm>
            <a:off x="2618509" y="2452255"/>
            <a:ext cx="1163782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7AD5CF-C630-AE4F-AC66-3A28335D56D0}"/>
              </a:ext>
            </a:extLst>
          </p:cNvPr>
          <p:cNvSpPr txBox="1"/>
          <p:nvPr/>
        </p:nvSpPr>
        <p:spPr>
          <a:xfrm>
            <a:off x="471951" y="1901484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Pretrained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18FD8-5D67-1042-B202-E53E5874046D}"/>
              </a:ext>
            </a:extLst>
          </p:cNvPr>
          <p:cNvSpPr txBox="1"/>
          <p:nvPr/>
        </p:nvSpPr>
        <p:spPr>
          <a:xfrm>
            <a:off x="180109" y="226742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Video/Image/Speech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D05899-4D4C-BF44-8C61-255963A38DE2}"/>
              </a:ext>
            </a:extLst>
          </p:cNvPr>
          <p:cNvSpPr/>
          <p:nvPr/>
        </p:nvSpPr>
        <p:spPr>
          <a:xfrm>
            <a:off x="5707177" y="4267198"/>
            <a:ext cx="2839288" cy="800907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D0E600"/>
              </a:gs>
              <a:gs pos="0">
                <a:srgbClr val="7885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7882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prstClr val="white"/>
              </a:buClr>
            </a:pPr>
            <a:r>
              <a:rPr lang="en-US" sz="1600" dirty="0">
                <a:solidFill>
                  <a:prstClr val="white"/>
                </a:solidFill>
              </a:rPr>
              <a:t>User Application + </a:t>
            </a:r>
            <a:r>
              <a:rPr lang="en-US" sz="1600" dirty="0">
                <a:solidFill>
                  <a:srgbClr val="FF0000"/>
                </a:solidFill>
              </a:rPr>
              <a:t>Inference Engine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1D71A5-18CB-594F-9561-8DBEA915351C}"/>
              </a:ext>
            </a:extLst>
          </p:cNvPr>
          <p:cNvCxnSpPr>
            <a:cxnSpLocks/>
          </p:cNvCxnSpPr>
          <p:nvPr/>
        </p:nvCxnSpPr>
        <p:spPr>
          <a:xfrm>
            <a:off x="2479964" y="4436695"/>
            <a:ext cx="817418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E41999-D1DB-7E48-B9C8-3B25FB2436D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158837" y="4923187"/>
            <a:ext cx="2548340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D47FBF-9769-6540-A407-D3199A48FDA4}"/>
              </a:ext>
            </a:extLst>
          </p:cNvPr>
          <p:cNvSpPr txBox="1"/>
          <p:nvPr/>
        </p:nvSpPr>
        <p:spPr>
          <a:xfrm>
            <a:off x="318654" y="4252029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Pretrained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ABBC2-427D-644D-BC79-9B53666107B5}"/>
              </a:ext>
            </a:extLst>
          </p:cNvPr>
          <p:cNvSpPr txBox="1"/>
          <p:nvPr/>
        </p:nvSpPr>
        <p:spPr>
          <a:xfrm>
            <a:off x="720437" y="473852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Video/Image/Speech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091438A-172D-FB4A-849B-3B9E6FFBA22D}"/>
              </a:ext>
            </a:extLst>
          </p:cNvPr>
          <p:cNvSpPr/>
          <p:nvPr/>
        </p:nvSpPr>
        <p:spPr>
          <a:xfrm>
            <a:off x="3295355" y="3985772"/>
            <a:ext cx="1333195" cy="709240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FFA800"/>
              </a:gs>
              <a:gs pos="0">
                <a:srgbClr val="A060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A060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prstClr val="white"/>
              </a:buClr>
            </a:pPr>
            <a:r>
              <a:rPr lang="en-US" sz="1600" dirty="0">
                <a:solidFill>
                  <a:srgbClr val="FF0000"/>
                </a:solidFill>
              </a:rPr>
              <a:t>Model Optimizer</a:t>
            </a:r>
            <a:endParaRPr lang="en-US" sz="1600" dirty="0">
              <a:solidFill>
                <a:srgbClr val="FF0000"/>
              </a:solidFill>
              <a:latin typeface="Intel Clear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EE4FFB-65CA-8141-BB04-4C6FB66210EA}"/>
              </a:ext>
            </a:extLst>
          </p:cNvPr>
          <p:cNvCxnSpPr>
            <a:cxnSpLocks/>
          </p:cNvCxnSpPr>
          <p:nvPr/>
        </p:nvCxnSpPr>
        <p:spPr>
          <a:xfrm>
            <a:off x="4626522" y="4436695"/>
            <a:ext cx="1080655" cy="0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216767-1979-7A4B-AC73-F009A86984F6}"/>
              </a:ext>
            </a:extLst>
          </p:cNvPr>
          <p:cNvSpPr txBox="1"/>
          <p:nvPr/>
        </p:nvSpPr>
        <p:spPr>
          <a:xfrm>
            <a:off x="2908558" y="3583990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One-time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8D9834-2B16-BD46-BC38-E736E95C331E}"/>
              </a:ext>
            </a:extLst>
          </p:cNvPr>
          <p:cNvSpPr txBox="1"/>
          <p:nvPr/>
        </p:nvSpPr>
        <p:spPr>
          <a:xfrm>
            <a:off x="4656259" y="4033611"/>
            <a:ext cx="134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.xml, .bin</a:t>
            </a:r>
          </a:p>
        </p:txBody>
      </p:sp>
    </p:spTree>
    <p:extLst>
      <p:ext uri="{BB962C8B-B14F-4D97-AF65-F5344CB8AC3E}">
        <p14:creationId xmlns:p14="http://schemas.microsoft.com/office/powerpoint/2010/main" val="21138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image formats are interleaved formats (RGB, BGR, BGRA, etc.)</a:t>
            </a:r>
          </a:p>
          <a:p>
            <a:r>
              <a:rPr lang="en-US" dirty="0"/>
              <a:t>Inference Engine expects input to be in RGB planar format:</a:t>
            </a:r>
          </a:p>
          <a:p>
            <a:pPr lvl="1"/>
            <a:r>
              <a:rPr lang="en-US" dirty="0"/>
              <a:t>R-plain, G-plain, B-plan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36889" y="4233332"/>
            <a:ext cx="3002835" cy="1501417"/>
            <a:chOff x="1227667" y="3174998"/>
            <a:chExt cx="1168398" cy="584199"/>
          </a:xfrm>
        </p:grpSpPr>
        <p:sp>
          <p:nvSpPr>
            <p:cNvPr id="4" name="Rectangle 3"/>
            <p:cNvSpPr/>
            <p:nvPr/>
          </p:nvSpPr>
          <p:spPr>
            <a:xfrm>
              <a:off x="1227667" y="3175000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22400" y="3175000"/>
              <a:ext cx="194733" cy="194733"/>
            </a:xfrm>
            <a:prstGeom prst="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17133" y="3175000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1866" y="3174999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06599" y="3174999"/>
              <a:ext cx="194733" cy="1947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2" y="3174998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27667" y="3369732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2400" y="3369732"/>
              <a:ext cx="194733" cy="194733"/>
            </a:xfrm>
            <a:prstGeom prst="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7133" y="3369732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11866" y="3369731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06599" y="3369731"/>
              <a:ext cx="194733" cy="1947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1332" y="3369730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27667" y="3564464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2400" y="3564464"/>
              <a:ext cx="194733" cy="194733"/>
            </a:xfrm>
            <a:prstGeom prst="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17133" y="3564464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11866" y="3564463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06599" y="3564463"/>
              <a:ext cx="194733" cy="1947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1332" y="3564462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68431" y="4233331"/>
            <a:ext cx="3002808" cy="1501412"/>
            <a:chOff x="5206998" y="3174998"/>
            <a:chExt cx="1168398" cy="584202"/>
          </a:xfrm>
        </p:grpSpPr>
        <p:grpSp>
          <p:nvGrpSpPr>
            <p:cNvPr id="29" name="Group 28"/>
            <p:cNvGrpSpPr/>
            <p:nvPr/>
          </p:nvGrpSpPr>
          <p:grpSpPr>
            <a:xfrm>
              <a:off x="5206998" y="3174998"/>
              <a:ext cx="1168398" cy="194738"/>
              <a:chOff x="2590798" y="3174993"/>
              <a:chExt cx="1168398" cy="1947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590798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85531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80264" y="3174993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174997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69730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564463" y="3174993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06998" y="3369732"/>
              <a:ext cx="1168398" cy="194738"/>
              <a:chOff x="2590798" y="3174993"/>
              <a:chExt cx="1168398" cy="194738"/>
            </a:xfrm>
            <a:solidFill>
              <a:schemeClr val="accent6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2590798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785531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980264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74997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69730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564463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206998" y="3564462"/>
              <a:ext cx="1168398" cy="194738"/>
              <a:chOff x="2590798" y="3174993"/>
              <a:chExt cx="1168398" cy="194738"/>
            </a:xfrm>
            <a:solidFill>
              <a:schemeClr val="accent1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2590798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785531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980264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174997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369730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564463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2218728" y="3594077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Intervealed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8169367" y="359407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Planar</a:t>
            </a:r>
          </a:p>
        </p:txBody>
      </p:sp>
    </p:spTree>
    <p:extLst>
      <p:ext uri="{BB962C8B-B14F-4D97-AF65-F5344CB8AC3E}">
        <p14:creationId xmlns:p14="http://schemas.microsoft.com/office/powerpoint/2010/main" val="26344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01789"/>
            <a:ext cx="10889396" cy="4626548"/>
          </a:xfrm>
        </p:spPr>
        <p:txBody>
          <a:bodyPr>
            <a:normAutofit/>
          </a:bodyPr>
          <a:lstStyle/>
          <a:p>
            <a:r>
              <a:rPr lang="en-US" dirty="0"/>
              <a:t>Developer responsible to re-order input image data to planar format.</a:t>
            </a:r>
          </a:p>
          <a:p>
            <a:r>
              <a:rPr lang="en-US" dirty="0"/>
              <a:t>Some models requires to normalize input values by multiplying each value with scale factor</a:t>
            </a:r>
          </a:p>
          <a:p>
            <a:r>
              <a:rPr lang="en-US" dirty="0"/>
              <a:t>Some model requires to subtract mean values.</a:t>
            </a:r>
          </a:p>
          <a:p>
            <a:r>
              <a:rPr lang="en-US" dirty="0"/>
              <a:t>Two ways to apply normalization and mean:</a:t>
            </a:r>
          </a:p>
          <a:p>
            <a:pPr lvl="1"/>
            <a:r>
              <a:rPr lang="en-US" dirty="0"/>
              <a:t>Do normalization and mean subtraction while pre-processing image data</a:t>
            </a:r>
          </a:p>
          <a:p>
            <a:pPr lvl="1"/>
            <a:r>
              <a:rPr lang="en-US" dirty="0"/>
              <a:t>Convert model </a:t>
            </a:r>
            <a:r>
              <a:rPr lang="en-US" dirty="0" err="1"/>
              <a:t>byModel</a:t>
            </a:r>
            <a:r>
              <a:rPr lang="en-US" dirty="0"/>
              <a:t> Optimizer with providing additional arguments:</a:t>
            </a:r>
          </a:p>
          <a:p>
            <a:pPr lvl="2"/>
            <a:r>
              <a:rPr lang="en-US" dirty="0"/>
              <a:t>--mean_values (</a:t>
            </a:r>
            <a:r>
              <a:rPr lang="fi-FI" dirty="0"/>
              <a:t>104.006,</a:t>
            </a:r>
            <a:r>
              <a:rPr lang="hr-HR" dirty="0"/>
              <a:t> 116.66, </a:t>
            </a:r>
            <a:r>
              <a:rPr lang="tr-TR" dirty="0"/>
              <a:t>122.67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-- scale_values (0.07, 0.075, 0.084)</a:t>
            </a:r>
          </a:p>
        </p:txBody>
      </p:sp>
    </p:spTree>
    <p:extLst>
      <p:ext uri="{BB962C8B-B14F-4D97-AF65-F5344CB8AC3E}">
        <p14:creationId xmlns:p14="http://schemas.microsoft.com/office/powerpoint/2010/main" val="37903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01789"/>
            <a:ext cx="10889396" cy="4626548"/>
          </a:xfrm>
        </p:spPr>
        <p:txBody>
          <a:bodyPr>
            <a:normAutofit/>
          </a:bodyPr>
          <a:lstStyle/>
          <a:p>
            <a:r>
              <a:rPr lang="en-US" dirty="0"/>
              <a:t>Developer responsible to parse inference output.</a:t>
            </a:r>
          </a:p>
          <a:p>
            <a:endParaRPr lang="en-US" dirty="0"/>
          </a:p>
          <a:p>
            <a:r>
              <a:rPr lang="en-US" dirty="0"/>
              <a:t>Many output formats.  Some examples: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Simple classification (</a:t>
            </a:r>
            <a:r>
              <a:rPr lang="en-US" dirty="0" err="1"/>
              <a:t>alexnet</a:t>
            </a:r>
            <a:r>
              <a:rPr lang="en-US" dirty="0"/>
              <a:t>):  an array of float confidence scores, # of elements=# of classes in the model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SSD:   many “boxes” with a confidence score, label #, </a:t>
            </a:r>
            <a:r>
              <a:rPr lang="en-US" dirty="0" err="1"/>
              <a:t>xmin,ymin</a:t>
            </a:r>
            <a:r>
              <a:rPr lang="en-US" dirty="0"/>
              <a:t>, </a:t>
            </a:r>
            <a:r>
              <a:rPr lang="en-US" dirty="0" err="1"/>
              <a:t>xmax,ymax</a:t>
            </a: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Unless the model is well documented it may not be immediately obvious what the output pattern is…</a:t>
            </a:r>
          </a:p>
        </p:txBody>
      </p:sp>
    </p:spTree>
    <p:extLst>
      <p:ext uri="{BB962C8B-B14F-4D97-AF65-F5344CB8AC3E}">
        <p14:creationId xmlns:p14="http://schemas.microsoft.com/office/powerpoint/2010/main" val="18385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Hardware </a:t>
            </a:r>
            <a:r>
              <a:rPr kumimoji="0" lang="en-US" sz="8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heterogenity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F30F3-7A56-124B-BB80-A344506D737A}"/>
              </a:ext>
            </a:extLst>
          </p:cNvPr>
          <p:cNvSpPr txBox="1"/>
          <p:nvPr/>
        </p:nvSpPr>
        <p:spPr>
          <a:xfrm>
            <a:off x="1011382" y="3796145"/>
            <a:ext cx="8035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CPU/</a:t>
            </a:r>
            <a:r>
              <a:rPr lang="en-US" sz="3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gpu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/</a:t>
            </a:r>
            <a:r>
              <a:rPr lang="en-US" sz="3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fpga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/</a:t>
            </a:r>
            <a:r>
              <a:rPr lang="en-US" sz="3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movidius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 neural compute stick</a:t>
            </a:r>
          </a:p>
        </p:txBody>
      </p:sp>
    </p:spTree>
    <p:extLst>
      <p:ext uri="{BB962C8B-B14F-4D97-AF65-F5344CB8AC3E}">
        <p14:creationId xmlns:p14="http://schemas.microsoft.com/office/powerpoint/2010/main" val="25730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8909215" y="3452123"/>
            <a:ext cx="3007731" cy="259487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960199" y="3455440"/>
            <a:ext cx="2894803" cy="260866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5229" y="838400"/>
            <a:ext cx="1438891" cy="514874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33960" y="3408205"/>
            <a:ext cx="4287227" cy="26559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178356"/>
            <a:ext cx="10234025" cy="634521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Industry</a:t>
            </a:r>
            <a:r>
              <a:rPr lang="en-US" sz="5400" spc="-80" dirty="0">
                <a:solidFill>
                  <a:schemeClr val="tx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trend: the Heterogeneous 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3648" y="6428427"/>
            <a:ext cx="838200" cy="365125"/>
          </a:xfrm>
          <a:prstGeom prst="rect">
            <a:avLst/>
          </a:prstGeom>
        </p:spPr>
        <p:txBody>
          <a:bodyPr/>
          <a:lstStyle/>
          <a:p>
            <a:pPr algn="r" defTabSz="914377"/>
            <a:fld id="{3A8D1F3A-CE43-4689-BC1A-66624875E8B5}" type="slidenum">
              <a:rPr lang="en-US" sz="1067">
                <a:solidFill>
                  <a:prstClr val="black"/>
                </a:solidFill>
                <a:latin typeface="Intel Clear"/>
                <a:cs typeface="Intel Clear"/>
              </a:rPr>
              <a:pPr algn="r" defTabSz="914377"/>
              <a:t>34</a:t>
            </a:fld>
            <a:endParaRPr lang="en-US" sz="1067" dirty="0">
              <a:solidFill>
                <a:prstClr val="black"/>
              </a:solidFill>
              <a:latin typeface="Intel Clear"/>
              <a:cs typeface="Intel Clea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7845" y="979892"/>
            <a:ext cx="1200231" cy="1069227"/>
            <a:chOff x="0" y="0"/>
            <a:chExt cx="1549908" cy="1147572"/>
          </a:xfrm>
        </p:grpSpPr>
        <p:pic>
          <p:nvPicPr>
            <p:cNvPr id="5" name="Pictur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49908" cy="1147572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0104" y="62484"/>
              <a:ext cx="48394" cy="55465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3688" y="23876"/>
              <a:ext cx="1459992" cy="1057656"/>
            </a:xfrm>
            <a:prstGeom prst="rect">
              <a:avLst/>
            </a:prstGeom>
          </p:spPr>
        </p:pic>
        <p:sp>
          <p:nvSpPr>
            <p:cNvPr id="8" name="Shape 774"/>
            <p:cNvSpPr/>
            <p:nvPr/>
          </p:nvSpPr>
          <p:spPr>
            <a:xfrm>
              <a:off x="47244" y="27432"/>
              <a:ext cx="1455420" cy="1053084"/>
            </a:xfrm>
            <a:custGeom>
              <a:avLst/>
              <a:gdLst/>
              <a:ahLst/>
              <a:cxnLst/>
              <a:rect l="0" t="0" r="0" b="0"/>
              <a:pathLst>
                <a:path w="1455420" h="1053084">
                  <a:moveTo>
                    <a:pt x="0" y="175514"/>
                  </a:moveTo>
                  <a:cubicBezTo>
                    <a:pt x="0" y="78613"/>
                    <a:pt x="78613" y="0"/>
                    <a:pt x="175514" y="0"/>
                  </a:cubicBezTo>
                  <a:lnTo>
                    <a:pt x="1279906" y="0"/>
                  </a:lnTo>
                  <a:cubicBezTo>
                    <a:pt x="1376807" y="0"/>
                    <a:pt x="1455420" y="78613"/>
                    <a:pt x="1455420" y="175514"/>
                  </a:cubicBezTo>
                  <a:lnTo>
                    <a:pt x="1455420" y="877570"/>
                  </a:lnTo>
                  <a:cubicBezTo>
                    <a:pt x="1455420" y="974496"/>
                    <a:pt x="1376807" y="1053084"/>
                    <a:pt x="1279906" y="1053084"/>
                  </a:cubicBezTo>
                  <a:lnTo>
                    <a:pt x="175514" y="1053084"/>
                  </a:lnTo>
                  <a:cubicBezTo>
                    <a:pt x="78613" y="1053084"/>
                    <a:pt x="0" y="974496"/>
                    <a:pt x="0" y="87757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87C4E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" y="145140"/>
              <a:ext cx="332861" cy="1814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CPU</a:t>
              </a:r>
              <a:endParaRPr lang="en-US" sz="110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5532" y="275844"/>
              <a:ext cx="358140" cy="830580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1732" y="650748"/>
              <a:ext cx="365760" cy="297180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10744" y="297180"/>
              <a:ext cx="265176" cy="731520"/>
            </a:xfrm>
            <a:prstGeom prst="rect">
              <a:avLst/>
            </a:prstGeom>
          </p:spPr>
        </p:pic>
        <p:sp>
          <p:nvSpPr>
            <p:cNvPr id="13" name="Shape 795"/>
            <p:cNvSpPr/>
            <p:nvPr/>
          </p:nvSpPr>
          <p:spPr>
            <a:xfrm>
              <a:off x="114300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ADE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3662" y="700577"/>
              <a:ext cx="212705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INT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Picture 1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6136" y="275844"/>
              <a:ext cx="358140" cy="830580"/>
            </a:xfrm>
            <a:prstGeom prst="rect">
              <a:avLst/>
            </a:prstGeom>
          </p:spPr>
        </p:pic>
        <p:pic>
          <p:nvPicPr>
            <p:cNvPr id="16" name="Picture 1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02336" y="650748"/>
              <a:ext cx="365760" cy="297180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370840" y="297180"/>
              <a:ext cx="265176" cy="731520"/>
            </a:xfrm>
            <a:prstGeom prst="rect">
              <a:avLst/>
            </a:prstGeom>
          </p:spPr>
        </p:pic>
        <p:sp>
          <p:nvSpPr>
            <p:cNvPr id="18" name="Shape 805"/>
            <p:cNvSpPr/>
            <p:nvPr/>
          </p:nvSpPr>
          <p:spPr>
            <a:xfrm>
              <a:off x="374904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ADE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4781" y="700577"/>
              <a:ext cx="212705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INT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86740" y="275844"/>
              <a:ext cx="358140" cy="830580"/>
            </a:xfrm>
            <a:prstGeom prst="rect">
              <a:avLst/>
            </a:prstGeom>
          </p:spPr>
        </p:pic>
        <p:pic>
          <p:nvPicPr>
            <p:cNvPr id="21" name="Picture 20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62940" y="650748"/>
              <a:ext cx="365760" cy="297180"/>
            </a:xfrm>
            <a:prstGeom prst="rect">
              <a:avLst/>
            </a:prstGeom>
          </p:spPr>
        </p:pic>
        <p:pic>
          <p:nvPicPr>
            <p:cNvPr id="22" name="Picture 21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30936" y="297180"/>
              <a:ext cx="265176" cy="731520"/>
            </a:xfrm>
            <a:prstGeom prst="rect">
              <a:avLst/>
            </a:prstGeom>
          </p:spPr>
        </p:pic>
        <p:sp>
          <p:nvSpPr>
            <p:cNvPr id="23" name="Shape 815"/>
            <p:cNvSpPr/>
            <p:nvPr/>
          </p:nvSpPr>
          <p:spPr>
            <a:xfrm>
              <a:off x="635508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ADE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5602" y="706873"/>
              <a:ext cx="212705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INT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5" name="Picture 2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47344" y="275844"/>
              <a:ext cx="358140" cy="830580"/>
            </a:xfrm>
            <a:prstGeom prst="rect">
              <a:avLst/>
            </a:prstGeom>
          </p:spPr>
        </p:pic>
        <p:pic>
          <p:nvPicPr>
            <p:cNvPr id="26" name="Picture 25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23544" y="650748"/>
              <a:ext cx="323088" cy="297180"/>
            </a:xfrm>
            <a:prstGeom prst="rect">
              <a:avLst/>
            </a:prstGeom>
          </p:spPr>
        </p:pic>
        <p:pic>
          <p:nvPicPr>
            <p:cNvPr id="27" name="Picture 26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891032" y="297180"/>
              <a:ext cx="268224" cy="731520"/>
            </a:xfrm>
            <a:prstGeom prst="rect">
              <a:avLst/>
            </a:prstGeom>
          </p:spPr>
        </p:pic>
        <p:sp>
          <p:nvSpPr>
            <p:cNvPr id="28" name="Shape 825"/>
            <p:cNvSpPr/>
            <p:nvPr/>
          </p:nvSpPr>
          <p:spPr>
            <a:xfrm>
              <a:off x="896112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FDB60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63858" y="713832"/>
              <a:ext cx="155241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FP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0" name="Picture 29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107948" y="275844"/>
              <a:ext cx="356616" cy="830580"/>
            </a:xfrm>
            <a:prstGeom prst="rect">
              <a:avLst/>
            </a:prstGeom>
          </p:spPr>
        </p:pic>
        <p:pic>
          <p:nvPicPr>
            <p:cNvPr id="31" name="Picture 30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182624" y="650748"/>
              <a:ext cx="323088" cy="297180"/>
            </a:xfrm>
            <a:prstGeom prst="rect">
              <a:avLst/>
            </a:prstGeom>
          </p:spPr>
        </p:pic>
        <p:pic>
          <p:nvPicPr>
            <p:cNvPr id="32" name="Picture 31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152144" y="297180"/>
              <a:ext cx="265176" cy="731520"/>
            </a:xfrm>
            <a:prstGeom prst="rect">
              <a:avLst/>
            </a:prstGeom>
          </p:spPr>
        </p:pic>
        <p:sp>
          <p:nvSpPr>
            <p:cNvPr id="33" name="Shape 835"/>
            <p:cNvSpPr/>
            <p:nvPr/>
          </p:nvSpPr>
          <p:spPr>
            <a:xfrm>
              <a:off x="1156716" y="300228"/>
              <a:ext cx="259080" cy="728472"/>
            </a:xfrm>
            <a:custGeom>
              <a:avLst/>
              <a:gdLst/>
              <a:ahLst/>
              <a:cxnLst/>
              <a:rect l="0" t="0" r="0" b="0"/>
              <a:pathLst>
                <a:path w="259080" h="728472">
                  <a:moveTo>
                    <a:pt x="0" y="406285"/>
                  </a:moveTo>
                  <a:lnTo>
                    <a:pt x="64770" y="406285"/>
                  </a:lnTo>
                  <a:lnTo>
                    <a:pt x="64770" y="0"/>
                  </a:lnTo>
                  <a:lnTo>
                    <a:pt x="194310" y="0"/>
                  </a:lnTo>
                  <a:lnTo>
                    <a:pt x="194310" y="406285"/>
                  </a:lnTo>
                  <a:lnTo>
                    <a:pt x="259080" y="406285"/>
                  </a:lnTo>
                  <a:lnTo>
                    <a:pt x="129540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FDB60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42164" y="713832"/>
              <a:ext cx="155241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FP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087466" y="4104859"/>
            <a:ext cx="1253268" cy="866096"/>
            <a:chOff x="9084074" y="4368134"/>
            <a:chExt cx="1253268" cy="866096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7"/>
            <a:srcRect l="74687" b="38925"/>
            <a:stretch/>
          </p:blipFill>
          <p:spPr>
            <a:xfrm>
              <a:off x="9279955" y="4368134"/>
              <a:ext cx="739736" cy="778402"/>
            </a:xfrm>
            <a:prstGeom prst="rect">
              <a:avLst/>
            </a:prstGeom>
          </p:spPr>
        </p:pic>
        <p:sp>
          <p:nvSpPr>
            <p:cNvPr id="163" name="TextBox 95"/>
            <p:cNvSpPr txBox="1">
              <a:spLocks noChangeArrowheads="1"/>
            </p:cNvSpPr>
            <p:nvPr/>
          </p:nvSpPr>
          <p:spPr bwMode="auto">
            <a:xfrm>
              <a:off x="9084074" y="4957231"/>
              <a:ext cx="12532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US" sz="1200" b="1" dirty="0" err="1">
                  <a:solidFill>
                    <a:srgbClr val="161616"/>
                  </a:solidFill>
                  <a:latin typeface="Neo Sans Intel Medium" pitchFamily="34" charset="0"/>
                  <a:cs typeface="Arial" pitchFamily="34" charset="0"/>
                </a:rPr>
                <a:t>Movidius</a:t>
              </a:r>
              <a:endParaRPr lang="en-US" sz="1000" b="1" dirty="0">
                <a:solidFill>
                  <a:srgbClr val="161616"/>
                </a:solidFill>
                <a:latin typeface="Neo Sans Intel Medium" pitchFamily="34" charset="0"/>
                <a:cs typeface="Arial" pitchFamily="34" charset="0"/>
              </a:endParaRPr>
            </a:p>
          </p:txBody>
        </p:sp>
      </p:grpSp>
      <p:cxnSp>
        <p:nvCxnSpPr>
          <p:cNvPr id="166" name="Straight Connector 165"/>
          <p:cNvCxnSpPr/>
          <p:nvPr/>
        </p:nvCxnSpPr>
        <p:spPr>
          <a:xfrm>
            <a:off x="68039" y="3381231"/>
            <a:ext cx="12120283" cy="53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1507618" y="1241377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Intel Clear"/>
              </a:rPr>
              <a:t>Superscalar (SIMD)=1990s 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548228" y="2527036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Intel Clear"/>
              </a:rPr>
              <a:t>Multicore = 2000s 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05758" y="306043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Intel Clear"/>
              </a:rPr>
              <a:t>Heterogeneous Era (today)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0352179" y="4104014"/>
            <a:ext cx="860107" cy="7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And more!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915" y="4142519"/>
            <a:ext cx="656348" cy="656348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376743" y="2540021"/>
            <a:ext cx="1052391" cy="424519"/>
            <a:chOff x="9878647" y="1082575"/>
            <a:chExt cx="1052391" cy="424518"/>
          </a:xfrm>
        </p:grpSpPr>
        <p:sp>
          <p:nvSpPr>
            <p:cNvPr id="95" name="Rounded Rectangle 94"/>
            <p:cNvSpPr/>
            <p:nvPr/>
          </p:nvSpPr>
          <p:spPr>
            <a:xfrm>
              <a:off x="9878647" y="1082576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CPU0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0428408" y="1082575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CPU1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9878647" y="1314136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CPU2</a:t>
              </a: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0423278" y="1307541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CPU3</a:t>
              </a:r>
            </a:p>
          </p:txBody>
        </p:sp>
      </p:grpSp>
      <p:sp>
        <p:nvSpPr>
          <p:cNvPr id="99" name="Down Arrow 98"/>
          <p:cNvSpPr/>
          <p:nvPr/>
        </p:nvSpPr>
        <p:spPr>
          <a:xfrm>
            <a:off x="691307" y="2048897"/>
            <a:ext cx="444016" cy="3783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954158" y="4094465"/>
            <a:ext cx="2525001" cy="1896113"/>
            <a:chOff x="8226387" y="1524000"/>
            <a:chExt cx="2525001" cy="1896113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9"/>
            <a:srcRect t="21633" b="14714"/>
            <a:stretch/>
          </p:blipFill>
          <p:spPr>
            <a:xfrm>
              <a:off x="8226387" y="1524000"/>
              <a:ext cx="2439906" cy="695569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77495" y="2097391"/>
              <a:ext cx="1073893" cy="1322722"/>
            </a:xfrm>
            <a:prstGeom prst="rect">
              <a:avLst/>
            </a:prstGeom>
          </p:spPr>
        </p:pic>
        <p:cxnSp>
          <p:nvCxnSpPr>
            <p:cNvPr id="68" name="Straight Connector 67"/>
            <p:cNvCxnSpPr/>
            <p:nvPr/>
          </p:nvCxnSpPr>
          <p:spPr>
            <a:xfrm flipH="1">
              <a:off x="9683262" y="1689540"/>
              <a:ext cx="429846" cy="399456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329285" y="1689540"/>
              <a:ext cx="388120" cy="407851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1"/>
          <a:srcRect b="47401"/>
          <a:stretch/>
        </p:blipFill>
        <p:spPr>
          <a:xfrm>
            <a:off x="6266732" y="3970553"/>
            <a:ext cx="1686277" cy="814449"/>
          </a:xfrm>
          <a:prstGeom prst="rect">
            <a:avLst/>
          </a:prstGeom>
        </p:spPr>
      </p:pic>
      <p:sp>
        <p:nvSpPr>
          <p:cNvPr id="87" name="Rounded Rectangle 86"/>
          <p:cNvSpPr/>
          <p:nvPr/>
        </p:nvSpPr>
        <p:spPr>
          <a:xfrm>
            <a:off x="5817793" y="1266962"/>
            <a:ext cx="6099152" cy="1060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189" indent="-457189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Intel Clear"/>
              </a:rPr>
              <a:t>Yesterday: apps run on single HW type</a:t>
            </a:r>
          </a:p>
          <a:p>
            <a:pPr marL="457189" indent="-457189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Intel Clear"/>
              </a:rPr>
              <a:t>Today: apps are faster with multiple blocks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6168" y="3537462"/>
            <a:ext cx="1301617" cy="295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CPU Only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824290" y="3529967"/>
            <a:ext cx="2171501" cy="31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 err="1">
                <a:solidFill>
                  <a:prstClr val="white"/>
                </a:solidFill>
                <a:latin typeface="Intel Clear"/>
              </a:rPr>
              <a:t>CPU+Gen</a:t>
            </a:r>
            <a:r>
              <a:rPr lang="en-US" dirty="0">
                <a:solidFill>
                  <a:prstClr val="white"/>
                </a:solidFill>
                <a:latin typeface="Intel Clear"/>
              </a:rPr>
              <a:t> Graphics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321848" y="3517755"/>
            <a:ext cx="2171501" cy="31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PSG FPGA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376927" y="3522590"/>
            <a:ext cx="2171501" cy="30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Machine Learning</a:t>
            </a:r>
          </a:p>
        </p:txBody>
      </p:sp>
      <p:pic>
        <p:nvPicPr>
          <p:cNvPr id="76" name="Picture 8" descr="http://www.intel.com/content/dam/www/global/badges/badge-7th-gen-core-family-left-facing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19704"/>
          <a:stretch/>
        </p:blipFill>
        <p:spPr bwMode="auto">
          <a:xfrm>
            <a:off x="1885307" y="4895337"/>
            <a:ext cx="1828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http://www.intel.com/content/dam/www/global/badges/badge-xeon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27" y="4139300"/>
            <a:ext cx="653413" cy="65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ttp://www.intel.com/content/dam/www/global/badges/badge-atom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96" y="5149360"/>
            <a:ext cx="667093" cy="66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http://www.intel.me/content/dam/www/public/us/en/images/product/badges-rwd/badge-cyclone-16x9.png.rendition.intel.web.480.270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22675" r="34861" b="22881"/>
          <a:stretch/>
        </p:blipFill>
        <p:spPr bwMode="auto">
          <a:xfrm>
            <a:off x="6480127" y="5047866"/>
            <a:ext cx="678075" cy="6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2" descr="http://www.intel.me/content/dam/www/public/us/en/images/product/badges-rwd/badge-stratix-16x9.png.rendition.intel.web.480.270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4" t="22407" r="34652" b="21667"/>
          <a:stretch/>
        </p:blipFill>
        <p:spPr bwMode="auto">
          <a:xfrm>
            <a:off x="7699021" y="5060332"/>
            <a:ext cx="718764" cy="7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4" descr="http://www.intel.me/content/dam/www/public/us/en/images/product/badges-rwd/badge-arria-16x9.png.rendition.intel.web.480.270.pn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23518" r="35070" b="24260"/>
          <a:stretch/>
        </p:blipFill>
        <p:spPr bwMode="auto">
          <a:xfrm>
            <a:off x="7197214" y="4574603"/>
            <a:ext cx="677493" cy="67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Hetero dichotomies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83837"/>
            <a:ext cx="10889396" cy="3649529"/>
          </a:xfrm>
        </p:spPr>
        <p:txBody>
          <a:bodyPr>
            <a:normAutofit/>
          </a:bodyPr>
          <a:lstStyle/>
          <a:p>
            <a:r>
              <a:rPr lang="en-US" dirty="0"/>
              <a:t>Data vs. Task parallelism</a:t>
            </a:r>
          </a:p>
          <a:p>
            <a:pPr lvl="1"/>
            <a:r>
              <a:rPr lang="en-US" dirty="0"/>
              <a:t>Data parallelism between devices is usually explicit and extremely error-prone (just like in OpenCL) </a:t>
            </a:r>
          </a:p>
          <a:p>
            <a:pPr lvl="1"/>
            <a:r>
              <a:rPr lang="en-US" dirty="0"/>
              <a:t>Inference Engine Hetero support is inherently </a:t>
            </a:r>
            <a:r>
              <a:rPr lang="en-US" b="1" dirty="0"/>
              <a:t>task-oriented </a:t>
            </a:r>
            <a:r>
              <a:rPr lang="en-US" dirty="0"/>
              <a:t>(node-level)</a:t>
            </a:r>
          </a:p>
          <a:p>
            <a:r>
              <a:rPr lang="en-US" dirty="0"/>
              <a:t>Dynamic vs Static</a:t>
            </a:r>
          </a:p>
          <a:p>
            <a:pPr lvl="1"/>
            <a:r>
              <a:rPr lang="en-US" b="1" dirty="0"/>
              <a:t>User-defined work split </a:t>
            </a:r>
            <a:r>
              <a:rPr lang="en-US" dirty="0"/>
              <a:t>vs. adaptive schemes (like load-balancing)</a:t>
            </a:r>
          </a:p>
          <a:p>
            <a:pPr lvl="1"/>
            <a:r>
              <a:rPr lang="en-US" dirty="0"/>
              <a:t>For both there is a question on the granularity (communications costs, next)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EF97EBD6-68E8-4C1A-96FE-1EEF87CF2237}" type="slidenum">
              <a:rPr lang="en-US">
                <a:solidFill>
                  <a:prstClr val="white"/>
                </a:solidFill>
              </a:rPr>
              <a:pPr defTabSz="609585"/>
              <a:t>35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275" y="4733366"/>
            <a:ext cx="10915427" cy="12622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189" lvl="1" algn="ctr" defTabSz="609585"/>
            <a:r>
              <a:rPr lang="en-US" sz="3200" dirty="0">
                <a:solidFill>
                  <a:prstClr val="white"/>
                </a:solidFill>
                <a:latin typeface="Intel Clear"/>
              </a:rPr>
              <a:t>“</a:t>
            </a:r>
            <a:r>
              <a:rPr lang="en-US" sz="3200" b="1" dirty="0">
                <a:solidFill>
                  <a:prstClr val="white"/>
                </a:solidFill>
                <a:latin typeface="Intel Clear"/>
              </a:rPr>
              <a:t>Heterogeneity” is basically “Fallback“ </a:t>
            </a:r>
          </a:p>
        </p:txBody>
      </p:sp>
    </p:spTree>
    <p:extLst>
      <p:ext uri="{BB962C8B-B14F-4D97-AF65-F5344CB8AC3E}">
        <p14:creationId xmlns:p14="http://schemas.microsoft.com/office/powerpoint/2010/main" val="396168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9341" y="2070884"/>
            <a:ext cx="11660715" cy="81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dirty="0">
                <a:solidFill>
                  <a:prstClr val="black"/>
                </a:solidFill>
                <a:latin typeface="Intel Clear"/>
              </a:rPr>
              <a:t>$ </a:t>
            </a:r>
            <a:r>
              <a:rPr lang="en-US" dirty="0" err="1">
                <a:solidFill>
                  <a:prstClr val="black"/>
                </a:solidFill>
                <a:latin typeface="Intel Clear"/>
              </a:rPr>
              <a:t>object_detection_sample_ssd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tel Clear"/>
              </a:rPr>
              <a:t>-d HETERO</a:t>
            </a:r>
            <a:r>
              <a:rPr lang="en-US" b="1" dirty="0">
                <a:solidFill>
                  <a:srgbClr val="FF0000"/>
                </a:solidFill>
                <a:latin typeface="Intel Clear"/>
              </a:rPr>
              <a:t>:CPU,GPU</a:t>
            </a:r>
            <a:r>
              <a:rPr lang="en-US" b="1" dirty="0">
                <a:solidFill>
                  <a:prstClr val="black"/>
                </a:solidFill>
                <a:latin typeface="Intel Clear"/>
              </a:rPr>
              <a:t> </a:t>
            </a:r>
            <a:r>
              <a:rPr lang="en-US" dirty="0">
                <a:solidFill>
                  <a:srgbClr val="0070C0"/>
                </a:solidFill>
                <a:latin typeface="Intel Clear"/>
              </a:rPr>
              <a:t>-l lib/libicv_extension.so 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-m ssd.xml -i snake.bmp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9340" y="950754"/>
            <a:ext cx="11199235" cy="888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en-US" dirty="0">
                <a:solidFill>
                  <a:prstClr val="black"/>
                </a:solidFill>
                <a:latin typeface="Intel Clear"/>
              </a:rPr>
              <a:t>Applying device affinities to layers: Automatically, using the fallback </a:t>
            </a:r>
            <a:r>
              <a:rPr lang="en-US" i="1" dirty="0">
                <a:solidFill>
                  <a:srgbClr val="FF0000"/>
                </a:solidFill>
                <a:latin typeface="Intel Clear"/>
              </a:rPr>
              <a:t>policy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, 1</a:t>
            </a:r>
            <a:br>
              <a:rPr lang="en-US" dirty="0">
                <a:solidFill>
                  <a:prstClr val="black"/>
                </a:solidFill>
                <a:latin typeface="Intel Clear"/>
              </a:rPr>
            </a:br>
            <a:endParaRPr lang="en-US" dirty="0">
              <a:solidFill>
                <a:prstClr val="black"/>
              </a:solidFill>
              <a:latin typeface="Intel Clear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880" y="3019856"/>
            <a:ext cx="10350189" cy="2440005"/>
          </a:xfrm>
        </p:spPr>
        <p:txBody>
          <a:bodyPr>
            <a:noAutofit/>
          </a:bodyPr>
          <a:lstStyle/>
          <a:p>
            <a:r>
              <a:rPr lang="en-US" dirty="0"/>
              <a:t>All IE samples support that</a:t>
            </a:r>
          </a:p>
          <a:p>
            <a:r>
              <a:rPr lang="en-US" dirty="0"/>
              <a:t>You can load CPU and GPU extensions as usual (“-l” and “-c”)</a:t>
            </a:r>
          </a:p>
          <a:p>
            <a:r>
              <a:rPr lang="en-US" dirty="0"/>
              <a:t>The “</a:t>
            </a:r>
            <a:r>
              <a:rPr lang="en-US" dirty="0">
                <a:solidFill>
                  <a:srgbClr val="FF0000"/>
                </a:solidFill>
              </a:rPr>
              <a:t>priorities</a:t>
            </a:r>
            <a:r>
              <a:rPr lang="en-US" dirty="0"/>
              <a:t>” just defines a greedy behavior </a:t>
            </a:r>
          </a:p>
          <a:p>
            <a:pPr lvl="1"/>
            <a:r>
              <a:rPr lang="en-US" dirty="0"/>
              <a:t>Keeps all layers that can be executed on the device (FPGA) </a:t>
            </a:r>
          </a:p>
          <a:p>
            <a:pPr lvl="1"/>
            <a:r>
              <a:rPr lang="en-US" dirty="0"/>
              <a:t>Carefully </a:t>
            </a:r>
            <a:r>
              <a:rPr lang="en-US" u="sng" dirty="0"/>
              <a:t>respecting the topological and other limitations</a:t>
            </a:r>
          </a:p>
          <a:p>
            <a:pPr lvl="1"/>
            <a:r>
              <a:rPr lang="en-US" dirty="0"/>
              <a:t>Then follows priorities when searching ( e.g. CPU)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1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39340" y="950754"/>
            <a:ext cx="11199235" cy="888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en-US" dirty="0">
                <a:solidFill>
                  <a:prstClr val="black"/>
                </a:solidFill>
                <a:latin typeface="Intel Clear"/>
              </a:rPr>
              <a:t>Applying device affinities to layers: Automatically, using the fallback </a:t>
            </a:r>
            <a:r>
              <a:rPr lang="en-US" i="1" dirty="0">
                <a:solidFill>
                  <a:srgbClr val="FF0000"/>
                </a:solidFill>
                <a:latin typeface="Intel Clear"/>
              </a:rPr>
              <a:t>policy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 , 2</a:t>
            </a:r>
            <a:br>
              <a:rPr lang="en-US" dirty="0">
                <a:solidFill>
                  <a:prstClr val="black"/>
                </a:solidFill>
                <a:latin typeface="Intel Clear"/>
              </a:rPr>
            </a:br>
            <a:endParaRPr lang="en-US" dirty="0">
              <a:solidFill>
                <a:prstClr val="black"/>
              </a:solidFill>
              <a:latin typeface="Intel Clear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7813" y="2219925"/>
            <a:ext cx="11328089" cy="411737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HeteroPluginPtr</a:t>
            </a:r>
            <a:r>
              <a:rPr lang="en-US" dirty="0">
                <a:latin typeface="Consolas" panose="020B0609020204030204" pitchFamily="49" charset="0"/>
              </a:rPr>
              <a:t> plugin(</a:t>
            </a:r>
            <a:r>
              <a:rPr lang="en-US" dirty="0" err="1">
                <a:latin typeface="Consolas" panose="020B0609020204030204" pitchFamily="49" charset="0"/>
              </a:rPr>
              <a:t>make_plugin_name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HeteroPlugin</a:t>
            </a:r>
            <a:r>
              <a:rPr lang="en-US" dirty="0">
                <a:latin typeface="Consolas" panose="020B0609020204030204" pitchFamily="49" charset="0"/>
              </a:rPr>
              <a:t>"));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CNNNetReader</a:t>
            </a:r>
            <a:r>
              <a:rPr lang="en-US" dirty="0">
                <a:latin typeface="Consolas" panose="020B0609020204030204" pitchFamily="49" charset="0"/>
              </a:rPr>
              <a:t> reader;</a:t>
            </a:r>
          </a:p>
          <a:p>
            <a:r>
              <a:rPr lang="en-US" dirty="0" err="1">
                <a:latin typeface="Consolas" panose="020B0609020204030204" pitchFamily="49" charset="0"/>
              </a:rPr>
              <a:t>reader.ReadNetwork</a:t>
            </a:r>
            <a:r>
              <a:rPr lang="en-US" dirty="0">
                <a:latin typeface="Consolas" panose="020B0609020204030204" pitchFamily="49" charset="0"/>
              </a:rPr>
              <a:t>(“Model.xml”);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reader.ReadWeights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Model.bin</a:t>
            </a:r>
            <a:r>
              <a:rPr lang="en-US" dirty="0">
                <a:latin typeface="Consolas" panose="020B0609020204030204" pitchFamily="49" charset="0"/>
              </a:rPr>
              <a:t>”);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CNNNetwork</a:t>
            </a:r>
            <a:r>
              <a:rPr lang="en-US" dirty="0">
                <a:latin typeface="Consolas" panose="020B0609020204030204" pitchFamily="49" charset="0"/>
              </a:rPr>
              <a:t> network = </a:t>
            </a:r>
            <a:r>
              <a:rPr lang="en-US" dirty="0" err="1">
                <a:latin typeface="Consolas" panose="020B0609020204030204" pitchFamily="49" charset="0"/>
              </a:rPr>
              <a:t>reader.getNetwork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plugin-&gt;</a:t>
            </a:r>
            <a:r>
              <a:rPr lang="en-US" dirty="0" err="1">
                <a:latin typeface="Consolas" panose="020B0609020204030204" pitchFamily="49" charset="0"/>
              </a:rPr>
              <a:t>SetConfig</a:t>
            </a:r>
            <a:r>
              <a:rPr lang="en-US" dirty="0">
                <a:latin typeface="Consolas" panose="020B0609020204030204" pitchFamily="49" charset="0"/>
              </a:rPr>
              <a:t>({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 "TARGET_FALLBACK", “FPGA,CPU"} </a:t>
            </a:r>
            <a:r>
              <a:rPr lang="en-US" dirty="0">
                <a:latin typeface="Consolas" panose="020B0609020204030204" pitchFamily="49" charset="0"/>
              </a:rPr>
              <a:t>}, &amp;response);</a:t>
            </a:r>
          </a:p>
          <a:p>
            <a:r>
              <a:rPr lang="en-US" dirty="0">
                <a:latin typeface="Consolas" panose="020B0609020204030204" pitchFamily="49" charset="0"/>
              </a:rPr>
              <a:t>plugin-&gt;</a:t>
            </a:r>
            <a:r>
              <a:rPr lang="en-US" dirty="0" err="1">
                <a:latin typeface="Consolas" panose="020B0609020204030204" pitchFamily="49" charset="0"/>
              </a:rPr>
              <a:t>LoadNetwork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exeNetwork</a:t>
            </a:r>
            <a:r>
              <a:rPr lang="en-US" dirty="0">
                <a:latin typeface="Consolas" panose="020B0609020204030204" pitchFamily="49" charset="0"/>
              </a:rPr>
              <a:t>, network,{}, &amp;response);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3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latin typeface="Intel Clear Pro"/>
              </a:rPr>
              <a:t>Intel </a:t>
            </a:r>
            <a:r>
              <a:rPr lang="en-US" sz="8800" kern="0" dirty="0" err="1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latin typeface="Intel Clear Pro"/>
              </a:rPr>
              <a:t>movidius</a:t>
            </a:r>
            <a:r>
              <a: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latin typeface="Intel Clear Pro"/>
              </a:rPr>
              <a:t> neural compute stick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037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404872"/>
          </a:xfrm>
        </p:spPr>
        <p:txBody>
          <a:bodyPr/>
          <a:lstStyle/>
          <a:p>
            <a:r>
              <a:rPr lang="en-US" dirty="0"/>
              <a:t>Intel® </a:t>
            </a:r>
            <a:r>
              <a:rPr lang="en-US" dirty="0" err="1"/>
              <a:t>Movidius</a:t>
            </a:r>
            <a:r>
              <a:rPr lang="en-US" dirty="0"/>
              <a:t>™ Myriad™ 2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cache.movidius.com/images/remote/http_cache.movidius.com/images/remote/http_movidius-uploads.s3.amazonaws.com/1441790258-vision-processing-un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" y="2074011"/>
            <a:ext cx="4356493" cy="36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89" y="2805760"/>
            <a:ext cx="4778631" cy="2681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830" y="1876538"/>
            <a:ext cx="2075055" cy="42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Model optimizer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F30F3-7A56-124B-BB80-A344506D737A}"/>
              </a:ext>
            </a:extLst>
          </p:cNvPr>
          <p:cNvSpPr txBox="1"/>
          <p:nvPr/>
        </p:nvSpPr>
        <p:spPr>
          <a:xfrm>
            <a:off x="1011382" y="3796145"/>
            <a:ext cx="8035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A300">
                    <a:lumMod val="60000"/>
                    <a:lumOff val="40000"/>
                  </a:srgbClr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Coverts models to IR format</a:t>
            </a:r>
          </a:p>
        </p:txBody>
      </p:sp>
    </p:spTree>
    <p:extLst>
      <p:ext uri="{BB962C8B-B14F-4D97-AF65-F5344CB8AC3E}">
        <p14:creationId xmlns:p14="http://schemas.microsoft.com/office/powerpoint/2010/main" val="7291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Hands on example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F30F3-7A56-124B-BB80-A344506D737A}"/>
              </a:ext>
            </a:extLst>
          </p:cNvPr>
          <p:cNvSpPr txBox="1"/>
          <p:nvPr/>
        </p:nvSpPr>
        <p:spPr>
          <a:xfrm>
            <a:off x="1011382" y="3796145"/>
            <a:ext cx="8035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Car detection </a:t>
            </a:r>
          </a:p>
        </p:txBody>
      </p:sp>
    </p:spTree>
    <p:extLst>
      <p:ext uri="{BB962C8B-B14F-4D97-AF65-F5344CB8AC3E}">
        <p14:creationId xmlns:p14="http://schemas.microsoft.com/office/powerpoint/2010/main" val="8761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41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3543" y="1272621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Define input “data” dimensions</a:t>
            </a:r>
          </a:p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300x300, RGB</a:t>
            </a:r>
          </a:p>
        </p:txBody>
      </p:sp>
      <p:sp>
        <p:nvSpPr>
          <p:cNvPr id="8" name="Cube 7"/>
          <p:cNvSpPr/>
          <p:nvPr/>
        </p:nvSpPr>
        <p:spPr>
          <a:xfrm>
            <a:off x="5180454" y="2284897"/>
            <a:ext cx="2969444" cy="2505843"/>
          </a:xfrm>
          <a:prstGeom prst="cube">
            <a:avLst/>
          </a:prstGeom>
          <a:solidFill>
            <a:schemeClr val="accent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5514" y="51628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“Data”</a:t>
            </a:r>
          </a:p>
        </p:txBody>
      </p:sp>
      <p:sp>
        <p:nvSpPr>
          <p:cNvPr id="11" name="TextBox 10"/>
          <p:cNvSpPr txBox="1"/>
          <p:nvPr/>
        </p:nvSpPr>
        <p:spPr>
          <a:xfrm rot="1654705">
            <a:off x="5881517" y="430390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 rot="19466254">
            <a:off x="7488051" y="473417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52590" y="290344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300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033158" y="58498"/>
            <a:ext cx="8065925" cy="370679"/>
          </a:xfrm>
        </p:spPr>
        <p:txBody>
          <a:bodyPr/>
          <a:lstStyle/>
          <a:p>
            <a:r>
              <a:rPr lang="en-US" sz="2000" dirty="0"/>
              <a:t>SSD_GoogleNetV2_caffe/</a:t>
            </a:r>
            <a:r>
              <a:rPr lang="en-US" sz="2400" dirty="0"/>
              <a:t>SSD_GoogleNetV2_Deploy.</a:t>
            </a:r>
            <a:r>
              <a:rPr lang="en-US" sz="2400" dirty="0">
                <a:solidFill>
                  <a:srgbClr val="FF0000"/>
                </a:solidFill>
              </a:rPr>
              <a:t>prototxt</a:t>
            </a:r>
            <a:endParaRPr lang="en-US" sz="2400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13"/>
          </p:nvPr>
        </p:nvSpPr>
        <p:spPr>
          <a:xfrm>
            <a:off x="553776" y="421515"/>
            <a:ext cx="3657600" cy="6421211"/>
          </a:xfrm>
        </p:spPr>
        <p:txBody>
          <a:bodyPr/>
          <a:lstStyle/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name: "SSD_300x300"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input: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input_shape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1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3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bottom: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top: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name: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type: "Convolution"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convolution_param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{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num_output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 64  pad: 3 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bottom: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name: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top: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type: "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BatchNorm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/>
          <p:cNvSpPr/>
          <p:nvPr/>
        </p:nvSpPr>
        <p:spPr>
          <a:xfrm>
            <a:off x="8281119" y="2384000"/>
            <a:ext cx="2412885" cy="2166067"/>
          </a:xfrm>
          <a:prstGeom prst="cube">
            <a:avLst/>
          </a:prstGeom>
          <a:solidFill>
            <a:srgbClr val="00B05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33354" y="1206533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First Layer.. A convolution</a:t>
            </a:r>
          </a:p>
        </p:txBody>
      </p:sp>
      <p:sp>
        <p:nvSpPr>
          <p:cNvPr id="8" name="Cube 7"/>
          <p:cNvSpPr/>
          <p:nvPr/>
        </p:nvSpPr>
        <p:spPr>
          <a:xfrm>
            <a:off x="6446910" y="2346389"/>
            <a:ext cx="2969444" cy="2505843"/>
          </a:xfrm>
          <a:prstGeom prst="cube">
            <a:avLst/>
          </a:prstGeom>
          <a:solidFill>
            <a:schemeClr val="accent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341" y="48186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“conv1/7x7_s2”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033158" y="58498"/>
            <a:ext cx="8065925" cy="370679"/>
          </a:xfrm>
        </p:spPr>
        <p:txBody>
          <a:bodyPr/>
          <a:lstStyle/>
          <a:p>
            <a:r>
              <a:rPr lang="en-US" sz="2000" dirty="0"/>
              <a:t>SSD_GoogleNetV2_caffe/</a:t>
            </a:r>
            <a:r>
              <a:rPr lang="en-US" sz="2400" dirty="0"/>
              <a:t>SSD_GoogleNetV2_Deploy.</a:t>
            </a:r>
            <a:r>
              <a:rPr lang="en-US" sz="2400" dirty="0">
                <a:solidFill>
                  <a:srgbClr val="FF0000"/>
                </a:solidFill>
              </a:rPr>
              <a:t>prototxt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23617" y="521875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“Data”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3"/>
          </p:nvPr>
        </p:nvSpPr>
        <p:spPr>
          <a:xfrm>
            <a:off x="965939" y="388705"/>
            <a:ext cx="3657600" cy="6421211"/>
          </a:xfrm>
        </p:spPr>
        <p:txBody>
          <a:bodyPr/>
          <a:lstStyle/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name: "SSD_300x300"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input: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input_shape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1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bottom: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top: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name: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type: "Convolution"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alibri" panose="020F0502020204030204"/>
              </a:rPr>
              <a:t>convolution_param</a:t>
            </a:r>
            <a:r>
              <a:rPr lang="en-US" sz="1400" dirty="0">
                <a:solidFill>
                  <a:srgbClr val="FF0000"/>
                </a:solidFill>
                <a:latin typeface="Calibri" panose="020F0502020204030204"/>
              </a:rPr>
              <a:t> { </a:t>
            </a:r>
            <a:r>
              <a:rPr lang="en-US" sz="1400" dirty="0" err="1">
                <a:solidFill>
                  <a:srgbClr val="FF0000"/>
                </a:solidFill>
                <a:latin typeface="Calibri" panose="020F0502020204030204"/>
              </a:rPr>
              <a:t>num_output</a:t>
            </a:r>
            <a:r>
              <a:rPr lang="en-US" sz="1400" dirty="0">
                <a:solidFill>
                  <a:srgbClr val="FF0000"/>
                </a:solidFill>
                <a:latin typeface="Calibri" panose="020F0502020204030204"/>
              </a:rPr>
              <a:t>: 64  pad: 3 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bottom: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name: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top: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type: "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BatchNorm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18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7533001" y="1313993"/>
            <a:ext cx="1990801" cy="1881475"/>
          </a:xfrm>
          <a:prstGeom prst="cube">
            <a:avLst/>
          </a:prstGeom>
          <a:solidFill>
            <a:srgbClr val="FFC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4" name="Cube 13"/>
          <p:cNvSpPr/>
          <p:nvPr/>
        </p:nvSpPr>
        <p:spPr>
          <a:xfrm>
            <a:off x="6078999" y="1490807"/>
            <a:ext cx="2412885" cy="2166067"/>
          </a:xfrm>
          <a:prstGeom prst="cube">
            <a:avLst/>
          </a:prstGeom>
          <a:solidFill>
            <a:srgbClr val="00B05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43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9390" y="933482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Second Layer.. </a:t>
            </a:r>
          </a:p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Another convolution</a:t>
            </a:r>
          </a:p>
        </p:txBody>
      </p:sp>
      <p:sp>
        <p:nvSpPr>
          <p:cNvPr id="8" name="Cube 7"/>
          <p:cNvSpPr/>
          <p:nvPr/>
        </p:nvSpPr>
        <p:spPr>
          <a:xfrm>
            <a:off x="4244790" y="1453196"/>
            <a:ext cx="2969444" cy="2505843"/>
          </a:xfrm>
          <a:prstGeom prst="cube">
            <a:avLst/>
          </a:prstGeom>
          <a:solidFill>
            <a:schemeClr val="accent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1884" y="327938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“conv1/7x7_s2/</a:t>
            </a:r>
            <a:r>
              <a:rPr lang="en-US" dirty="0" err="1">
                <a:solidFill>
                  <a:srgbClr val="003C71"/>
                </a:solidFill>
                <a:latin typeface="Intel Clear"/>
              </a:rPr>
              <a:t>bn</a:t>
            </a:r>
            <a:r>
              <a:rPr lang="en-US" dirty="0">
                <a:solidFill>
                  <a:srgbClr val="003C71"/>
                </a:solidFill>
                <a:latin typeface="Intel Clear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5667" y="5301286"/>
            <a:ext cx="6271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black"/>
                </a:solidFill>
                <a:latin typeface="Intel Clear"/>
              </a:rPr>
              <a:t>./SSD_GoogleNetV2_caffe/SSD_GoogleNetV2.</a:t>
            </a:r>
            <a:r>
              <a:rPr lang="en-US" b="1" dirty="0">
                <a:solidFill>
                  <a:srgbClr val="FF0000"/>
                </a:solidFill>
                <a:latin typeface="Intel Clear"/>
              </a:rPr>
              <a:t>caffemodel </a:t>
            </a:r>
          </a:p>
          <a:p>
            <a:pPr defTabSz="914377">
              <a:defRPr/>
            </a:pPr>
            <a:r>
              <a:rPr lang="en-US" dirty="0">
                <a:solidFill>
                  <a:prstClr val="black"/>
                </a:solidFill>
                <a:latin typeface="Intel Clear"/>
              </a:rPr>
              <a:t>Is a binary file, holding all the weights and biases.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4033158" y="58498"/>
            <a:ext cx="8065925" cy="370679"/>
          </a:xfrm>
        </p:spPr>
        <p:txBody>
          <a:bodyPr/>
          <a:lstStyle/>
          <a:p>
            <a:r>
              <a:rPr lang="en-US" sz="2000" dirty="0"/>
              <a:t>SSD_GoogleNetV2_caffe/</a:t>
            </a:r>
            <a:r>
              <a:rPr lang="en-US" sz="2400" dirty="0"/>
              <a:t>SSD_GoogleNetV2_Deploy.</a:t>
            </a:r>
            <a:r>
              <a:rPr lang="en-US" sz="2400" dirty="0">
                <a:solidFill>
                  <a:srgbClr val="FF0000"/>
                </a:solidFill>
              </a:rPr>
              <a:t>prototxt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849850" y="433115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“Data”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39221" y="392545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“conv1/7x7_s2”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3"/>
          </p:nvPr>
        </p:nvSpPr>
        <p:spPr>
          <a:xfrm>
            <a:off x="421544" y="366099"/>
            <a:ext cx="3657600" cy="6421211"/>
          </a:xfrm>
        </p:spPr>
        <p:txBody>
          <a:bodyPr/>
          <a:lstStyle/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name: "SSD_300x300"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input: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input_shape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1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bottom: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top: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name: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type: "Convolution"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/>
              </a:rPr>
              <a:t>convolution_param</a:t>
            </a: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 {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/>
              </a:rPr>
              <a:t>num_output</a:t>
            </a: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: 64  pad: 3 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bottom: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name: "conv1/7x7_s2/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top: "conv1/7x7_s2/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type: "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BatchNorm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53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44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509883"/>
          </a:xfr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sz="3600" dirty="0"/>
              <a:t>pascal_voc_</a:t>
            </a:r>
            <a:r>
              <a:rPr lang="en-US" sz="3600" dirty="0">
                <a:solidFill>
                  <a:srgbClr val="FF0000"/>
                </a:solidFill>
              </a:rPr>
              <a:t>classes</a:t>
            </a:r>
            <a:r>
              <a:rPr lang="en-US" sz="3600" dirty="0"/>
              <a:t>.txt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66836" y="1212092"/>
            <a:ext cx="1966033" cy="5145157"/>
          </a:xfrm>
        </p:spPr>
        <p:txBody>
          <a:bodyPr/>
          <a:lstStyle/>
          <a:p>
            <a:r>
              <a:rPr lang="en-US" sz="1800" dirty="0"/>
              <a:t>plane</a:t>
            </a:r>
            <a:br>
              <a:rPr lang="he-IL" sz="1800" dirty="0"/>
            </a:br>
            <a:r>
              <a:rPr lang="en-US" sz="1800" dirty="0"/>
              <a:t>bicycle</a:t>
            </a:r>
            <a:br>
              <a:rPr lang="he-IL" sz="1800" dirty="0"/>
            </a:br>
            <a:r>
              <a:rPr lang="en-US" sz="1800" dirty="0"/>
              <a:t>bird</a:t>
            </a:r>
            <a:br>
              <a:rPr lang="he-IL" sz="1800" dirty="0"/>
            </a:br>
            <a:r>
              <a:rPr lang="en-US" sz="1800" dirty="0"/>
              <a:t>boat</a:t>
            </a:r>
            <a:br>
              <a:rPr lang="he-IL" sz="1800" dirty="0"/>
            </a:br>
            <a:r>
              <a:rPr lang="en-US" sz="1800" dirty="0"/>
              <a:t>bottle</a:t>
            </a:r>
            <a:br>
              <a:rPr lang="he-IL" sz="1800" dirty="0"/>
            </a:br>
            <a:r>
              <a:rPr lang="en-US" sz="1800" dirty="0"/>
              <a:t>bus</a:t>
            </a:r>
            <a:br>
              <a:rPr lang="he-IL" sz="1800" dirty="0"/>
            </a:br>
            <a:r>
              <a:rPr lang="en-US" sz="1800" dirty="0"/>
              <a:t>car</a:t>
            </a:r>
            <a:br>
              <a:rPr lang="he-IL" sz="1800" dirty="0"/>
            </a:br>
            <a:r>
              <a:rPr lang="en-US" sz="1800" dirty="0"/>
              <a:t>cat</a:t>
            </a:r>
            <a:br>
              <a:rPr lang="he-IL" sz="1800" dirty="0"/>
            </a:br>
            <a:r>
              <a:rPr lang="en-US" sz="1800" dirty="0"/>
              <a:t>chair</a:t>
            </a:r>
            <a:br>
              <a:rPr lang="he-IL" sz="1800" dirty="0"/>
            </a:br>
            <a:r>
              <a:rPr lang="en-US" sz="1800" dirty="0"/>
              <a:t>cow</a:t>
            </a:r>
            <a:br>
              <a:rPr lang="he-IL" sz="1800" dirty="0"/>
            </a:br>
            <a:r>
              <a:rPr lang="en-US" sz="1800" dirty="0"/>
              <a:t>table</a:t>
            </a:r>
            <a:br>
              <a:rPr lang="he-IL" sz="1800" dirty="0"/>
            </a:br>
            <a:r>
              <a:rPr lang="en-US" sz="1800" dirty="0"/>
              <a:t>dog</a:t>
            </a:r>
            <a:br>
              <a:rPr lang="he-IL" sz="1800" dirty="0"/>
            </a:br>
            <a:r>
              <a:rPr lang="en-US" sz="1800" dirty="0"/>
              <a:t>horse</a:t>
            </a:r>
            <a:br>
              <a:rPr lang="he-IL" sz="1800" dirty="0"/>
            </a:br>
            <a:r>
              <a:rPr lang="en-US" sz="1800" dirty="0"/>
              <a:t>motorcycle</a:t>
            </a:r>
            <a:br>
              <a:rPr lang="he-IL" sz="1800" dirty="0"/>
            </a:br>
            <a:r>
              <a:rPr lang="en-US" sz="1800" dirty="0"/>
              <a:t>person</a:t>
            </a:r>
            <a:br>
              <a:rPr lang="he-IL" sz="1800" dirty="0"/>
            </a:br>
            <a:r>
              <a:rPr lang="en-US" sz="1800" dirty="0"/>
              <a:t>plant</a:t>
            </a:r>
            <a:br>
              <a:rPr lang="he-IL" sz="1800" dirty="0"/>
            </a:br>
            <a:r>
              <a:rPr lang="en-US" sz="1800" dirty="0"/>
              <a:t>sheep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3"/>
          <a:stretch/>
        </p:blipFill>
        <p:spPr bwMode="auto">
          <a:xfrm>
            <a:off x="3991153" y="1650056"/>
            <a:ext cx="6156147" cy="400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994143" y="4931800"/>
            <a:ext cx="2152720" cy="5471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black"/>
                </a:solidFill>
              </a:rPr>
              <a:t>inference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013184" y="1132406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Create IE Instance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904070" y="2330368"/>
            <a:ext cx="1091351" cy="85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6020" y="1428132"/>
            <a:ext cx="379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dirty="0">
                <a:solidFill>
                  <a:prstClr val="black"/>
                </a:solidFill>
              </a:rPr>
              <a:t>Offline, one time run of the Model-Optimizer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5013184" y="1647098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Load IE Plug-in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013184" y="2161790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Read an IR Model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013184" y="2676482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Set Target Device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02259" y="3199737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Load model to plug-in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4705005" y="3878858"/>
            <a:ext cx="2899515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Allocate Input and Output Blobs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5"/>
          <a:stretch/>
        </p:blipFill>
        <p:spPr>
          <a:xfrm>
            <a:off x="185776" y="1440090"/>
            <a:ext cx="3351003" cy="1283421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4941272" y="4418954"/>
            <a:ext cx="2332347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Read data into Input Blob</a:t>
            </a:r>
          </a:p>
        </p:txBody>
      </p:sp>
      <p:sp>
        <p:nvSpPr>
          <p:cNvPr id="84" name="Down Arrow 83"/>
          <p:cNvSpPr/>
          <p:nvPr/>
        </p:nvSpPr>
        <p:spPr>
          <a:xfrm>
            <a:off x="5685466" y="3523295"/>
            <a:ext cx="342121" cy="370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Down Arrow 84"/>
          <p:cNvSpPr/>
          <p:nvPr/>
        </p:nvSpPr>
        <p:spPr>
          <a:xfrm>
            <a:off x="5685466" y="3009774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Down Arrow 85"/>
          <p:cNvSpPr/>
          <p:nvPr/>
        </p:nvSpPr>
        <p:spPr>
          <a:xfrm>
            <a:off x="5696390" y="4224809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1327" y="1153255"/>
            <a:ext cx="368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</a:rPr>
              <a:t>Integrate IE (Inference Engine) API to your application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731326" y="1915673"/>
            <a:ext cx="396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</a:rPr>
              <a:t>MKL-DNN plug-in for CPU, Cl-DNN for GPU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731326" y="2676482"/>
            <a:ext cx="396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</a:rPr>
              <a:t>Target device could be CPU/GPU/</a:t>
            </a:r>
            <a:r>
              <a:rPr lang="en-US" sz="1600" dirty="0" err="1">
                <a:solidFill>
                  <a:prstClr val="black"/>
                </a:solidFill>
              </a:rPr>
              <a:t>Movidius</a:t>
            </a:r>
            <a:r>
              <a:rPr lang="en-US" sz="1600" dirty="0">
                <a:solidFill>
                  <a:prstClr val="black"/>
                </a:solidFill>
              </a:rPr>
              <a:t> NCS/FPGA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60" y="3708192"/>
            <a:ext cx="1732765" cy="173276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07" y="4256103"/>
            <a:ext cx="729560" cy="72956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837485" y="4963759"/>
            <a:ext cx="188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Decode </a:t>
            </a:r>
          </a:p>
          <a:p>
            <a:pPr defTabSz="914377"/>
            <a:r>
              <a:rPr lang="en-US" sz="1200" dirty="0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Resize</a:t>
            </a:r>
          </a:p>
          <a:p>
            <a:pPr defTabSz="914377"/>
            <a:r>
              <a:rPr lang="en-US" sz="1200" dirty="0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Color conversion..</a:t>
            </a:r>
            <a:r>
              <a:rPr lang="en-US" sz="1200" dirty="0" err="1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etc</a:t>
            </a:r>
            <a:endParaRPr lang="en-US" sz="1200" dirty="0">
              <a:solidFill>
                <a:prstClr val="black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294006" y="4609903"/>
            <a:ext cx="60046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935541" y="4607479"/>
            <a:ext cx="47399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Down Arrow 94"/>
          <p:cNvSpPr/>
          <p:nvPr/>
        </p:nvSpPr>
        <p:spPr>
          <a:xfrm>
            <a:off x="5696390" y="4738330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Down Arrow 95"/>
          <p:cNvSpPr/>
          <p:nvPr/>
        </p:nvSpPr>
        <p:spPr>
          <a:xfrm>
            <a:off x="5696390" y="1460645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Down Arrow 96"/>
          <p:cNvSpPr/>
          <p:nvPr/>
        </p:nvSpPr>
        <p:spPr>
          <a:xfrm>
            <a:off x="5696390" y="1974166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Down Arrow 97"/>
          <p:cNvSpPr/>
          <p:nvPr/>
        </p:nvSpPr>
        <p:spPr>
          <a:xfrm>
            <a:off x="5696390" y="2487689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Down Arrow 98"/>
          <p:cNvSpPr/>
          <p:nvPr/>
        </p:nvSpPr>
        <p:spPr>
          <a:xfrm rot="5400000">
            <a:off x="7151736" y="4410037"/>
            <a:ext cx="261053" cy="380767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90931" y="5478915"/>
            <a:ext cx="137813" cy="3360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291943" y="4542427"/>
            <a:ext cx="180704" cy="1285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790930" y="5679770"/>
            <a:ext cx="1549012" cy="1476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46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022138" y="6553200"/>
            <a:ext cx="169862" cy="1635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44707B-D922-47D5-BD24-D96E91B7054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0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Convert models from various frameworks (Caffe,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, MXNet)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Converts to a unified Model (IR, later n-graph)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Optimizes topologies (Node merging, batch normalization elimination, performing horizontal fusion)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Folds constants paths in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E4B8-3BDA-124C-B864-08076C126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85" y="3741239"/>
            <a:ext cx="7811008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1" y="1339802"/>
            <a:ext cx="10970683" cy="4567767"/>
          </a:xfrm>
        </p:spPr>
        <p:txBody>
          <a:bodyPr/>
          <a:lstStyle/>
          <a:p>
            <a:r>
              <a:rPr lang="en-US" dirty="0"/>
              <a:t>Model Optimizer is a cross platform tool written in Python</a:t>
            </a:r>
          </a:p>
          <a:p>
            <a:pPr lvl="1"/>
            <a:r>
              <a:rPr lang="en-US" dirty="0"/>
              <a:t>Python 3.5 or higher</a:t>
            </a:r>
          </a:p>
          <a:p>
            <a:pPr lvl="1"/>
            <a:r>
              <a:rPr lang="en-US" dirty="0"/>
              <a:t>Pip packages:</a:t>
            </a:r>
          </a:p>
          <a:p>
            <a:pPr lvl="2"/>
            <a:r>
              <a:rPr lang="en-US" dirty="0"/>
              <a:t>Mxnet</a:t>
            </a:r>
          </a:p>
          <a:p>
            <a:pPr lvl="2"/>
            <a:r>
              <a:rPr lang="en-US" dirty="0"/>
              <a:t>Tensorflow</a:t>
            </a:r>
          </a:p>
          <a:p>
            <a:pPr lvl="2"/>
            <a:r>
              <a:rPr lang="en-US" dirty="0"/>
              <a:t>Protobuff</a:t>
            </a:r>
          </a:p>
          <a:p>
            <a:pPr lvl="2"/>
            <a:r>
              <a:rPr lang="en-US" dirty="0"/>
              <a:t>Etc. Check list of required packages in </a:t>
            </a:r>
            <a:r>
              <a:rPr lang="en-US" dirty="0" err="1"/>
              <a:t>requirements.txt</a:t>
            </a:r>
            <a:endParaRPr lang="en-US" dirty="0"/>
          </a:p>
          <a:p>
            <a:r>
              <a:rPr lang="en-US" dirty="0"/>
              <a:t>Example usage</a:t>
            </a:r>
          </a:p>
          <a:p>
            <a:pPr lvl="1"/>
            <a:r>
              <a:rPr lang="en-US" dirty="0"/>
              <a:t>python mo.py --framework </a:t>
            </a:r>
            <a:r>
              <a:rPr lang="en-US" dirty="0" err="1"/>
              <a:t>tf</a:t>
            </a:r>
            <a:r>
              <a:rPr lang="en-US" dirty="0"/>
              <a:t> --input_model /models/</a:t>
            </a:r>
            <a:r>
              <a:rPr lang="en-US" dirty="0" err="1"/>
              <a:t>optimized.pb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197" y="3198030"/>
            <a:ext cx="2338648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Trained Model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0654" y="1570038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Caffe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0655" y="2626678"/>
            <a:ext cx="2207760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Tensorflow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0653" y="3785466"/>
            <a:ext cx="2207763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MXnet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0651" y="4944254"/>
            <a:ext cx="2207764" cy="8312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Keras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17917" y="3198032"/>
            <a:ext cx="242732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Model Optimizer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607925" y="2514524"/>
            <a:ext cx="218136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XML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607925" y="3738761"/>
            <a:ext cx="218136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59250" y="1695797"/>
            <a:ext cx="210589" cy="3979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868812" y="3405847"/>
            <a:ext cx="360219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589845" y="3411791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8645238" y="3405847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86500" y="2626677"/>
            <a:ext cx="217979" cy="18289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40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404872"/>
          </a:xfrm>
        </p:spPr>
        <p:txBody>
          <a:bodyPr/>
          <a:lstStyle/>
          <a:p>
            <a:r>
              <a:rPr lang="en-US" dirty="0"/>
              <a:t>Model Optimizer High-level Architecture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56258" y="2017852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Frontend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67812" y="1999529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Middle-end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495780" y="2017851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Backend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452274" y="2218743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8079454" y="2218743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231C8-81AC-7443-804A-556F1CE856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3448" y="2835271"/>
            <a:ext cx="3370483" cy="3625418"/>
          </a:xfrm>
        </p:spPr>
        <p:txBody>
          <a:bodyPr/>
          <a:lstStyle/>
          <a:p>
            <a:r>
              <a:rPr lang="en-US" sz="2200" dirty="0"/>
              <a:t>Parse framework model to create internal graph representation</a:t>
            </a:r>
          </a:p>
          <a:p>
            <a:r>
              <a:rPr lang="en-US" sz="2200" dirty="0"/>
              <a:t>Frameworks</a:t>
            </a:r>
          </a:p>
          <a:p>
            <a:pPr lvl="1"/>
            <a:r>
              <a:rPr lang="en-US" sz="2200" dirty="0"/>
              <a:t>Caffe</a:t>
            </a:r>
          </a:p>
          <a:p>
            <a:pPr lvl="1"/>
            <a:r>
              <a:rPr lang="en-US" sz="2200" dirty="0"/>
              <a:t>Tensorflow</a:t>
            </a:r>
          </a:p>
          <a:p>
            <a:pPr lvl="1"/>
            <a:r>
              <a:rPr lang="en-US" sz="2200" dirty="0"/>
              <a:t>MXNet</a:t>
            </a:r>
          </a:p>
          <a:p>
            <a:pPr lvl="1"/>
            <a:r>
              <a:rPr lang="en-US" sz="2200" dirty="0"/>
              <a:t>Keras (experimental)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1232FE-BBC1-F843-A104-536173990AA1}"/>
              </a:ext>
            </a:extLst>
          </p:cNvPr>
          <p:cNvSpPr txBox="1">
            <a:spLocks/>
          </p:cNvSpPr>
          <p:nvPr/>
        </p:nvSpPr>
        <p:spPr>
          <a:xfrm>
            <a:off x="4184074" y="2873397"/>
            <a:ext cx="4627418" cy="354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40" rtl="0" eaLnBrk="1" latinLnBrk="0" hangingPunct="1">
              <a:spcBef>
                <a:spcPts val="8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kern="1200">
                <a:solidFill>
                  <a:srgbClr val="0071C5"/>
                </a:solidFill>
                <a:latin typeface="+mn-lt"/>
                <a:ea typeface="+mn-ea"/>
                <a:cs typeface="+mn-cs"/>
              </a:defRPr>
            </a:lvl1pPr>
            <a:lvl2pPr marL="228589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3527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1534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1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8588" indent="-224356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18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EEF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1C5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Applies optimization to internal graph</a:t>
            </a:r>
          </a:p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Batch Normalization to Scale Shift</a:t>
            </a:r>
          </a:p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Fold Scale Shift with Convolution</a:t>
            </a:r>
          </a:p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Drop unused layers (Dropout)</a:t>
            </a:r>
          </a:p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BGR input conversion (RGB is expected from IE)</a:t>
            </a:r>
          </a:p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FP16 quantization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0F532F-53F3-BE40-9243-299B51143085}"/>
              </a:ext>
            </a:extLst>
          </p:cNvPr>
          <p:cNvSpPr txBox="1">
            <a:spLocks/>
          </p:cNvSpPr>
          <p:nvPr/>
        </p:nvSpPr>
        <p:spPr>
          <a:xfrm>
            <a:off x="9062739" y="2977278"/>
            <a:ext cx="3073842" cy="3341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40" rtl="0" eaLnBrk="1" latinLnBrk="0" hangingPunct="1">
              <a:spcBef>
                <a:spcPts val="8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kern="1200">
                <a:solidFill>
                  <a:srgbClr val="0071C5"/>
                </a:solidFill>
                <a:latin typeface="+mn-lt"/>
                <a:ea typeface="+mn-ea"/>
                <a:cs typeface="+mn-cs"/>
              </a:defRPr>
            </a:lvl1pPr>
            <a:lvl2pPr marL="228589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3527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1534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1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8588" indent="-224356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18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1C5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XML file storing information about layers and connections (edges)</a:t>
            </a:r>
          </a:p>
          <a:p>
            <a:pPr marL="228589" marR="0" lvl="1" indent="-228589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1C5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BIN file storing model parameters (like weights and biases for Convolutions)</a:t>
            </a:r>
          </a:p>
        </p:txBody>
      </p:sp>
    </p:spTree>
    <p:extLst>
      <p:ext uri="{BB962C8B-B14F-4D97-AF65-F5344CB8AC3E}">
        <p14:creationId xmlns:p14="http://schemas.microsoft.com/office/powerpoint/2010/main" val="30792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Optimizations: Batch Normalization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7918" y="1572809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7918" y="2712149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Batch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7918" y="385149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ReLU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7918" y="4990832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Pooling</a:t>
            </a:r>
          </a:p>
        </p:txBody>
      </p:sp>
      <p:sp>
        <p:nvSpPr>
          <p:cNvPr id="8" name="Down Arrow 7"/>
          <p:cNvSpPr/>
          <p:nvPr/>
        </p:nvSpPr>
        <p:spPr>
          <a:xfrm>
            <a:off x="1971698" y="2356579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971698" y="3487360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947946" y="4643821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519946" y="272325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519946" y="386259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Pooling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9683728" y="3507020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637413" y="3290552"/>
            <a:ext cx="889064" cy="7834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59682" y="2156337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Convolution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59682" y="332763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ReLU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659682" y="4466972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Pooling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5823462" y="2937505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5799710" y="4119961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7469380" y="3303149"/>
            <a:ext cx="889064" cy="7834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7227" y="1066581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Converted Model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9474" y="1066581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Original Model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00313" y="1061960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26216952"/>
      </p:ext>
    </p:extLst>
  </p:cSld>
  <p:clrMapOvr>
    <a:masterClrMapping/>
  </p:clrMapOvr>
</p:sld>
</file>

<file path=ppt/theme/theme1.xml><?xml version="1.0" encoding="utf-8"?>
<a:theme xmlns:a="http://schemas.openxmlformats.org/drawingml/2006/main" name="2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DPD_PPT_16x9_021518.pptx" id="{C3E85878-FD63-431D-BF96-39FEDCBAD1A1}" vid="{D0B8296E-62A8-4C93-B283-232CE1AA35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2326</Words>
  <Application>Microsoft Macintosh PowerPoint</Application>
  <PresentationFormat>Widescreen</PresentationFormat>
  <Paragraphs>538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ＭＳ Ｐゴシック</vt:lpstr>
      <vt:lpstr>Arial</vt:lpstr>
      <vt:lpstr>Arial Narrow</vt:lpstr>
      <vt:lpstr>Calibri</vt:lpstr>
      <vt:lpstr>Consolas</vt:lpstr>
      <vt:lpstr>Intel Clear</vt:lpstr>
      <vt:lpstr>Intel Clear Light</vt:lpstr>
      <vt:lpstr>Intel Clear Pro</vt:lpstr>
      <vt:lpstr>Neo Sans Intel</vt:lpstr>
      <vt:lpstr>Neo Sans Intel Medium</vt:lpstr>
      <vt:lpstr>Times New Roman</vt:lpstr>
      <vt:lpstr>Wingdings</vt:lpstr>
      <vt:lpstr>2_Intel 20150715</vt:lpstr>
      <vt:lpstr>Int_PPT Template_ClearPro_16x9</vt:lpstr>
      <vt:lpstr>PowerPoint Presentation</vt:lpstr>
      <vt:lpstr>Smart video Workshop Overview </vt:lpstr>
      <vt:lpstr>Deep Learning Application Deployment </vt:lpstr>
      <vt:lpstr>PowerPoint Presentation</vt:lpstr>
      <vt:lpstr>Model Optimizer</vt:lpstr>
      <vt:lpstr>Model Optimizer</vt:lpstr>
      <vt:lpstr>Model Optimizer</vt:lpstr>
      <vt:lpstr>Model Optimizer High-level Architecture</vt:lpstr>
      <vt:lpstr>Optimizations: Batch Normalization</vt:lpstr>
      <vt:lpstr>Optimizations: Convolution + Eltwise</vt:lpstr>
      <vt:lpstr>Performance benefits based on ResNet-152</vt:lpstr>
      <vt:lpstr>Model Optimizer: Usage</vt:lpstr>
      <vt:lpstr>Intermediate Representation (IR)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 Engine</vt:lpstr>
      <vt:lpstr>Inference Engine Architecture</vt:lpstr>
      <vt:lpstr>Workflow</vt:lpstr>
      <vt:lpstr>Load model</vt:lpstr>
      <vt:lpstr>Load plugin</vt:lpstr>
      <vt:lpstr>Input</vt:lpstr>
      <vt:lpstr>Output</vt:lpstr>
      <vt:lpstr>Prepare input data</vt:lpstr>
      <vt:lpstr>Infer</vt:lpstr>
      <vt:lpstr>Pre-processing</vt:lpstr>
      <vt:lpstr>Pre-processing</vt:lpstr>
      <vt:lpstr>Pre-processing</vt:lpstr>
      <vt:lpstr>PowerPoint Presentation</vt:lpstr>
      <vt:lpstr>Industry trend: the Heterogeneous Era</vt:lpstr>
      <vt:lpstr>Couple of Hetero dichotomies</vt:lpstr>
      <vt:lpstr>PowerPoint Presentation</vt:lpstr>
      <vt:lpstr>PowerPoint Presentation</vt:lpstr>
      <vt:lpstr>PowerPoint Presentation</vt:lpstr>
      <vt:lpstr>Intel® Movidius™ Myriad™ 2 Hardware</vt:lpstr>
      <vt:lpstr>PowerPoint Presentation</vt:lpstr>
      <vt:lpstr>SSD_GoogleNetV2_caffe/SSD_GoogleNetV2_Deploy.prototxt</vt:lpstr>
      <vt:lpstr>SSD_GoogleNetV2_caffe/SSD_GoogleNetV2_Deploy.prototxt</vt:lpstr>
      <vt:lpstr>SSD_GoogleNetV2_caffe/SSD_GoogleNetV2_Deploy.prototxt</vt:lpstr>
      <vt:lpstr>pascal_voc_classes.txt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dcterms:created xsi:type="dcterms:W3CDTF">2018-04-12T18:49:56Z</dcterms:created>
  <dcterms:modified xsi:type="dcterms:W3CDTF">2018-05-01T21:18:38Z</dcterms:modified>
</cp:coreProperties>
</file>